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98" r:id="rId2"/>
    <p:sldId id="349" r:id="rId3"/>
    <p:sldId id="385" r:id="rId4"/>
    <p:sldId id="384" r:id="rId5"/>
    <p:sldId id="383" r:id="rId6"/>
    <p:sldId id="382" r:id="rId7"/>
    <p:sldId id="389" r:id="rId8"/>
    <p:sldId id="388" r:id="rId9"/>
    <p:sldId id="387" r:id="rId10"/>
    <p:sldId id="391" r:id="rId11"/>
    <p:sldId id="390" r:id="rId12"/>
    <p:sldId id="386" r:id="rId13"/>
    <p:sldId id="345"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9D"/>
    <a:srgbClr val="62BAB7"/>
    <a:srgbClr val="A3A936"/>
    <a:srgbClr val="858666"/>
    <a:srgbClr val="8C922B"/>
    <a:srgbClr val="8264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5" d="100"/>
          <a:sy n="105" d="100"/>
        </p:scale>
        <p:origin x="82" y="10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D0C457-EAFD-44A1-B0D7-EFBB6B3FDDD0}" type="datetimeFigureOut">
              <a:rPr lang="en-GB" smtClean="0"/>
              <a:t>24/06/2022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B6FB82-AD95-47BE-932F-62F56DAA1D4D}" type="slidenum">
              <a:rPr lang="en-GB" smtClean="0"/>
              <a:t>‹#›</a:t>
            </a:fld>
            <a:endParaRPr lang="en-GB"/>
          </a:p>
        </p:txBody>
      </p:sp>
    </p:spTree>
    <p:extLst>
      <p:ext uri="{BB962C8B-B14F-4D97-AF65-F5344CB8AC3E}">
        <p14:creationId xmlns:p14="http://schemas.microsoft.com/office/powerpoint/2010/main" val="3298341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B6FB82-AD95-47BE-932F-62F56DAA1D4D}" type="slidenum">
              <a:rPr lang="en-GB" smtClean="0"/>
              <a:t>2</a:t>
            </a:fld>
            <a:endParaRPr lang="en-GB"/>
          </a:p>
        </p:txBody>
      </p:sp>
    </p:spTree>
    <p:extLst>
      <p:ext uri="{BB962C8B-B14F-4D97-AF65-F5344CB8AC3E}">
        <p14:creationId xmlns:p14="http://schemas.microsoft.com/office/powerpoint/2010/main" val="3186538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B6FB82-AD95-47BE-932F-62F56DAA1D4D}" type="slidenum">
              <a:rPr lang="en-GB" smtClean="0"/>
              <a:t>11</a:t>
            </a:fld>
            <a:endParaRPr lang="en-GB"/>
          </a:p>
        </p:txBody>
      </p:sp>
    </p:spTree>
    <p:extLst>
      <p:ext uri="{BB962C8B-B14F-4D97-AF65-F5344CB8AC3E}">
        <p14:creationId xmlns:p14="http://schemas.microsoft.com/office/powerpoint/2010/main" val="1606012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B6FB82-AD95-47BE-932F-62F56DAA1D4D}" type="slidenum">
              <a:rPr lang="en-GB" smtClean="0"/>
              <a:t>12</a:t>
            </a:fld>
            <a:endParaRPr lang="en-GB"/>
          </a:p>
        </p:txBody>
      </p:sp>
    </p:spTree>
    <p:extLst>
      <p:ext uri="{BB962C8B-B14F-4D97-AF65-F5344CB8AC3E}">
        <p14:creationId xmlns:p14="http://schemas.microsoft.com/office/powerpoint/2010/main" val="504115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B6FB82-AD95-47BE-932F-62F56DAA1D4D}" type="slidenum">
              <a:rPr lang="en-GB" smtClean="0"/>
              <a:t>3</a:t>
            </a:fld>
            <a:endParaRPr lang="en-GB"/>
          </a:p>
        </p:txBody>
      </p:sp>
    </p:spTree>
    <p:extLst>
      <p:ext uri="{BB962C8B-B14F-4D97-AF65-F5344CB8AC3E}">
        <p14:creationId xmlns:p14="http://schemas.microsoft.com/office/powerpoint/2010/main" val="2891830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B6FB82-AD95-47BE-932F-62F56DAA1D4D}" type="slidenum">
              <a:rPr lang="en-GB" smtClean="0"/>
              <a:t>4</a:t>
            </a:fld>
            <a:endParaRPr lang="en-GB"/>
          </a:p>
        </p:txBody>
      </p:sp>
    </p:spTree>
    <p:extLst>
      <p:ext uri="{BB962C8B-B14F-4D97-AF65-F5344CB8AC3E}">
        <p14:creationId xmlns:p14="http://schemas.microsoft.com/office/powerpoint/2010/main" val="1399583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B6FB82-AD95-47BE-932F-62F56DAA1D4D}" type="slidenum">
              <a:rPr lang="en-GB" smtClean="0"/>
              <a:t>5</a:t>
            </a:fld>
            <a:endParaRPr lang="en-GB"/>
          </a:p>
        </p:txBody>
      </p:sp>
    </p:spTree>
    <p:extLst>
      <p:ext uri="{BB962C8B-B14F-4D97-AF65-F5344CB8AC3E}">
        <p14:creationId xmlns:p14="http://schemas.microsoft.com/office/powerpoint/2010/main" val="4133229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B6FB82-AD95-47BE-932F-62F56DAA1D4D}" type="slidenum">
              <a:rPr lang="en-GB" smtClean="0"/>
              <a:t>6</a:t>
            </a:fld>
            <a:endParaRPr lang="en-GB"/>
          </a:p>
        </p:txBody>
      </p:sp>
    </p:spTree>
    <p:extLst>
      <p:ext uri="{BB962C8B-B14F-4D97-AF65-F5344CB8AC3E}">
        <p14:creationId xmlns:p14="http://schemas.microsoft.com/office/powerpoint/2010/main" val="3858811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B6FB82-AD95-47BE-932F-62F56DAA1D4D}" type="slidenum">
              <a:rPr lang="en-GB" smtClean="0"/>
              <a:t>7</a:t>
            </a:fld>
            <a:endParaRPr lang="en-GB"/>
          </a:p>
        </p:txBody>
      </p:sp>
    </p:spTree>
    <p:extLst>
      <p:ext uri="{BB962C8B-B14F-4D97-AF65-F5344CB8AC3E}">
        <p14:creationId xmlns:p14="http://schemas.microsoft.com/office/powerpoint/2010/main" val="3459760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B6FB82-AD95-47BE-932F-62F56DAA1D4D}" type="slidenum">
              <a:rPr lang="en-GB" smtClean="0"/>
              <a:t>8</a:t>
            </a:fld>
            <a:endParaRPr lang="en-GB"/>
          </a:p>
        </p:txBody>
      </p:sp>
    </p:spTree>
    <p:extLst>
      <p:ext uri="{BB962C8B-B14F-4D97-AF65-F5344CB8AC3E}">
        <p14:creationId xmlns:p14="http://schemas.microsoft.com/office/powerpoint/2010/main" val="2151056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B6FB82-AD95-47BE-932F-62F56DAA1D4D}" type="slidenum">
              <a:rPr lang="en-GB" smtClean="0"/>
              <a:t>9</a:t>
            </a:fld>
            <a:endParaRPr lang="en-GB"/>
          </a:p>
        </p:txBody>
      </p:sp>
    </p:spTree>
    <p:extLst>
      <p:ext uri="{BB962C8B-B14F-4D97-AF65-F5344CB8AC3E}">
        <p14:creationId xmlns:p14="http://schemas.microsoft.com/office/powerpoint/2010/main" val="3905127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B6FB82-AD95-47BE-932F-62F56DAA1D4D}" type="slidenum">
              <a:rPr lang="en-GB" smtClean="0"/>
              <a:t>10</a:t>
            </a:fld>
            <a:endParaRPr lang="en-GB"/>
          </a:p>
        </p:txBody>
      </p:sp>
    </p:spTree>
    <p:extLst>
      <p:ext uri="{BB962C8B-B14F-4D97-AF65-F5344CB8AC3E}">
        <p14:creationId xmlns:p14="http://schemas.microsoft.com/office/powerpoint/2010/main" val="2470083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A4D05C25-91D0-8341-A710-A36416DABE74}"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80316-398B-6E45-A9FA-73C4A50D54EA}" type="slidenum">
              <a:rPr lang="en-US" smtClean="0"/>
              <a:t>‹#›</a:t>
            </a:fld>
            <a:endParaRPr lang="en-US"/>
          </a:p>
        </p:txBody>
      </p:sp>
    </p:spTree>
    <p:extLst>
      <p:ext uri="{BB962C8B-B14F-4D97-AF65-F5344CB8AC3E}">
        <p14:creationId xmlns:p14="http://schemas.microsoft.com/office/powerpoint/2010/main" val="2325671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4D05C25-91D0-8341-A710-A36416DABE74}"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80316-398B-6E45-A9FA-73C4A50D54EA}" type="slidenum">
              <a:rPr lang="en-US" smtClean="0"/>
              <a:t>‹#›</a:t>
            </a:fld>
            <a:endParaRPr lang="en-US"/>
          </a:p>
        </p:txBody>
      </p:sp>
    </p:spTree>
    <p:extLst>
      <p:ext uri="{BB962C8B-B14F-4D97-AF65-F5344CB8AC3E}">
        <p14:creationId xmlns:p14="http://schemas.microsoft.com/office/powerpoint/2010/main" val="452929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4D05C25-91D0-8341-A710-A36416DABE74}"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80316-398B-6E45-A9FA-73C4A50D54EA}" type="slidenum">
              <a:rPr lang="en-US" smtClean="0"/>
              <a:t>‹#›</a:t>
            </a:fld>
            <a:endParaRPr lang="en-US"/>
          </a:p>
        </p:txBody>
      </p:sp>
    </p:spTree>
    <p:extLst>
      <p:ext uri="{BB962C8B-B14F-4D97-AF65-F5344CB8AC3E}">
        <p14:creationId xmlns:p14="http://schemas.microsoft.com/office/powerpoint/2010/main" val="2828155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4D05C25-91D0-8341-A710-A36416DABE74}"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80316-398B-6E45-A9FA-73C4A50D54EA}" type="slidenum">
              <a:rPr lang="en-US" smtClean="0"/>
              <a:t>‹#›</a:t>
            </a:fld>
            <a:endParaRPr lang="en-US"/>
          </a:p>
        </p:txBody>
      </p:sp>
    </p:spTree>
    <p:extLst>
      <p:ext uri="{BB962C8B-B14F-4D97-AF65-F5344CB8AC3E}">
        <p14:creationId xmlns:p14="http://schemas.microsoft.com/office/powerpoint/2010/main" val="2855587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4D05C25-91D0-8341-A710-A36416DABE74}"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80316-398B-6E45-A9FA-73C4A50D54EA}" type="slidenum">
              <a:rPr lang="en-US" smtClean="0"/>
              <a:t>‹#›</a:t>
            </a:fld>
            <a:endParaRPr lang="en-US"/>
          </a:p>
        </p:txBody>
      </p:sp>
    </p:spTree>
    <p:extLst>
      <p:ext uri="{BB962C8B-B14F-4D97-AF65-F5344CB8AC3E}">
        <p14:creationId xmlns:p14="http://schemas.microsoft.com/office/powerpoint/2010/main" val="509891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4D05C25-91D0-8341-A710-A36416DABE74}" type="datetimeFigureOut">
              <a:rPr lang="en-US" smtClean="0"/>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80316-398B-6E45-A9FA-73C4A50D54EA}" type="slidenum">
              <a:rPr lang="en-US" smtClean="0"/>
              <a:t>‹#›</a:t>
            </a:fld>
            <a:endParaRPr lang="en-US"/>
          </a:p>
        </p:txBody>
      </p:sp>
    </p:spTree>
    <p:extLst>
      <p:ext uri="{BB962C8B-B14F-4D97-AF65-F5344CB8AC3E}">
        <p14:creationId xmlns:p14="http://schemas.microsoft.com/office/powerpoint/2010/main" val="357856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4D05C25-91D0-8341-A710-A36416DABE74}" type="datetimeFigureOut">
              <a:rPr lang="en-US" smtClean="0"/>
              <a:t>6/24/2022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F80316-398B-6E45-A9FA-73C4A50D54EA}" type="slidenum">
              <a:rPr lang="en-US" smtClean="0"/>
              <a:t>‹#›</a:t>
            </a:fld>
            <a:endParaRPr lang="en-US"/>
          </a:p>
        </p:txBody>
      </p:sp>
    </p:spTree>
    <p:extLst>
      <p:ext uri="{BB962C8B-B14F-4D97-AF65-F5344CB8AC3E}">
        <p14:creationId xmlns:p14="http://schemas.microsoft.com/office/powerpoint/2010/main" val="497866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4D05C25-91D0-8341-A710-A36416DABE74}" type="datetimeFigureOut">
              <a:rPr lang="en-US" smtClean="0"/>
              <a:t>6/24/2022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F80316-398B-6E45-A9FA-73C4A50D54EA}" type="slidenum">
              <a:rPr lang="en-US" smtClean="0"/>
              <a:t>‹#›</a:t>
            </a:fld>
            <a:endParaRPr lang="en-US"/>
          </a:p>
        </p:txBody>
      </p:sp>
    </p:spTree>
    <p:extLst>
      <p:ext uri="{BB962C8B-B14F-4D97-AF65-F5344CB8AC3E}">
        <p14:creationId xmlns:p14="http://schemas.microsoft.com/office/powerpoint/2010/main" val="1966141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D05C25-91D0-8341-A710-A36416DABE74}" type="datetimeFigureOut">
              <a:rPr lang="en-US" smtClean="0"/>
              <a:t>6/24/2022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F80316-398B-6E45-A9FA-73C4A50D54EA}" type="slidenum">
              <a:rPr lang="en-US" smtClean="0"/>
              <a:t>‹#›</a:t>
            </a:fld>
            <a:endParaRPr lang="en-US"/>
          </a:p>
        </p:txBody>
      </p:sp>
    </p:spTree>
    <p:extLst>
      <p:ext uri="{BB962C8B-B14F-4D97-AF65-F5344CB8AC3E}">
        <p14:creationId xmlns:p14="http://schemas.microsoft.com/office/powerpoint/2010/main" val="555239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4D05C25-91D0-8341-A710-A36416DABE74}" type="datetimeFigureOut">
              <a:rPr lang="en-US" smtClean="0"/>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80316-398B-6E45-A9FA-73C4A50D54EA}" type="slidenum">
              <a:rPr lang="en-US" smtClean="0"/>
              <a:t>‹#›</a:t>
            </a:fld>
            <a:endParaRPr lang="en-US"/>
          </a:p>
        </p:txBody>
      </p:sp>
    </p:spTree>
    <p:extLst>
      <p:ext uri="{BB962C8B-B14F-4D97-AF65-F5344CB8AC3E}">
        <p14:creationId xmlns:p14="http://schemas.microsoft.com/office/powerpoint/2010/main" val="3198396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4D05C25-91D0-8341-A710-A36416DABE74}" type="datetimeFigureOut">
              <a:rPr lang="en-US" smtClean="0"/>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80316-398B-6E45-A9FA-73C4A50D54EA}" type="slidenum">
              <a:rPr lang="en-US" smtClean="0"/>
              <a:t>‹#›</a:t>
            </a:fld>
            <a:endParaRPr lang="en-US"/>
          </a:p>
        </p:txBody>
      </p:sp>
    </p:spTree>
    <p:extLst>
      <p:ext uri="{BB962C8B-B14F-4D97-AF65-F5344CB8AC3E}">
        <p14:creationId xmlns:p14="http://schemas.microsoft.com/office/powerpoint/2010/main" val="36674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4D05C25-91D0-8341-A710-A36416DABE74}" type="datetimeFigureOut">
              <a:rPr lang="en-US" smtClean="0"/>
              <a:t>6/24/2022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3F80316-398B-6E45-A9FA-73C4A50D54EA}" type="slidenum">
              <a:rPr lang="en-US" smtClean="0"/>
              <a:t>‹#›</a:t>
            </a:fld>
            <a:endParaRPr lang="en-US"/>
          </a:p>
        </p:txBody>
      </p:sp>
    </p:spTree>
    <p:extLst>
      <p:ext uri="{BB962C8B-B14F-4D97-AF65-F5344CB8AC3E}">
        <p14:creationId xmlns:p14="http://schemas.microsoft.com/office/powerpoint/2010/main" val="1259217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www.field-studies-council.org/resources/16-18-geography/coasts/coastal-management/method/" TargetMode="Externa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8" Type="http://schemas.openxmlformats.org/officeDocument/2006/relationships/hyperlink" Target="https://www.devon.gov.uk/floodriskmanagement/document/nfm-guidance-for-devon/" TargetMode="External"/><Relationship Id="rId3" Type="http://schemas.openxmlformats.org/officeDocument/2006/relationships/image" Target="../media/image4.emf"/><Relationship Id="rId7" Type="http://schemas.openxmlformats.org/officeDocument/2006/relationships/hyperlink" Target="https://eastdevonnews.co.uk/2021/01/06/multi-million-pound-plan-to-restore-natural-otter-estuary-flood-plains-at-budleigh-salterton-are-approved-east-devon/"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www.lowerotterrestorationproject.co.uk/plansummary.html" TargetMode="External"/><Relationship Id="rId11" Type="http://schemas.openxmlformats.org/officeDocument/2006/relationships/hyperlink" Target="https://www.scopac.org.uk/scopac_sedimentdb/stott/stott.htm#5.1" TargetMode="External"/><Relationship Id="rId5" Type="http://schemas.openxmlformats.org/officeDocument/2006/relationships/hyperlink" Target="http://www.lowerotterrestorationproject.co.uk/pacco.html" TargetMode="External"/><Relationship Id="rId10" Type="http://schemas.openxmlformats.org/officeDocument/2006/relationships/hyperlink" Target="https://www.field-studies-council.org/resources/16-18-geography/coasts/coastal-management/" TargetMode="External"/><Relationship Id="rId4" Type="http://schemas.openxmlformats.org/officeDocument/2006/relationships/image" Target="../media/image5.emf"/><Relationship Id="rId9" Type="http://schemas.openxmlformats.org/officeDocument/2006/relationships/hyperlink" Target="https://www.sciencedirect.com/topics/earth-and-planetary-sciences/sediment-budge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hyperlink" Target="http://www.pacco-interreg.com/"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aambpublicoceanservice.blob.core.windows.net/oceanserviceprod/education/pd/climate/factsheets/issea.pdf"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hyperlink" Target="https://eastdevonnews.co.uk/budleigh-salterton/" TargetMode="External"/><Relationship Id="rId3" Type="http://schemas.openxmlformats.org/officeDocument/2006/relationships/image" Target="../media/image4.emf"/><Relationship Id="rId7" Type="http://schemas.openxmlformats.org/officeDocument/2006/relationships/hyperlink" Target="https://coastal.climatecentral.org/map/14/-3.2983/50.6435/?theme=sea_level_rise&amp;map_type=year&amp;basemap=roadmap&amp;contiguous=true&amp;elevation_model=best_available&amp;forecast_year=2100&amp;pathway=ssp3rcp70&amp;percentile=p50&amp;refresh=true&amp;return_level=return_level_1&amp;rl_model=gtsr&amp;slr_model=ipcc_2021_med"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4000500"/>
          </a:xfrm>
          <a:prstGeom prst="rect">
            <a:avLst/>
          </a:prstGeom>
        </p:spPr>
      </p:pic>
      <p:sp>
        <p:nvSpPr>
          <p:cNvPr id="5" name="Subtitle 2"/>
          <p:cNvSpPr txBox="1">
            <a:spLocks/>
          </p:cNvSpPr>
          <p:nvPr/>
        </p:nvSpPr>
        <p:spPr>
          <a:xfrm>
            <a:off x="421481" y="765837"/>
            <a:ext cx="8401050" cy="2110335"/>
          </a:xfrm>
          <a:prstGeom prst="rect">
            <a:avLst/>
          </a:prstGeom>
        </p:spPr>
        <p:txBody>
          <a:bodyPr vert="horz" lIns="91440" tIns="45720" rIns="91440" bIns="45720" rtlCol="0">
            <a:normAutofit fontScale="9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50000"/>
              </a:lnSpc>
              <a:spcBef>
                <a:spcPts val="0"/>
              </a:spcBef>
            </a:pPr>
            <a:r>
              <a:rPr lang="en-GB" sz="4400" b="1" dirty="0">
                <a:solidFill>
                  <a:schemeClr val="bg1"/>
                </a:solidFill>
              </a:rPr>
              <a:t>Sustainable coastal management </a:t>
            </a:r>
          </a:p>
          <a:p>
            <a:pPr algn="l">
              <a:lnSpc>
                <a:spcPct val="150000"/>
              </a:lnSpc>
              <a:spcBef>
                <a:spcPts val="0"/>
              </a:spcBef>
            </a:pPr>
            <a:r>
              <a:rPr lang="en-GB" dirty="0">
                <a:solidFill>
                  <a:schemeClr val="bg1"/>
                </a:solidFill>
              </a:rPr>
              <a:t>Lower Otter, Devon</a:t>
            </a:r>
          </a:p>
          <a:p>
            <a:pPr algn="l">
              <a:lnSpc>
                <a:spcPct val="150000"/>
              </a:lnSpc>
              <a:spcBef>
                <a:spcPts val="0"/>
              </a:spcBef>
            </a:pPr>
            <a:r>
              <a:rPr lang="en-GB" sz="3300" dirty="0">
                <a:solidFill>
                  <a:schemeClr val="bg1"/>
                </a:solidFill>
              </a:rPr>
              <a:t>Teacher’s notes and student activities </a:t>
            </a:r>
          </a:p>
        </p:txBody>
      </p:sp>
      <p:pic>
        <p:nvPicPr>
          <p:cNvPr id="6" name="Picture 5"/>
          <p:cNvPicPr>
            <a:picLocks noChangeAspect="1"/>
          </p:cNvPicPr>
          <p:nvPr/>
        </p:nvPicPr>
        <p:blipFill>
          <a:blip r:embed="rId3"/>
          <a:stretch>
            <a:fillRect/>
          </a:stretch>
        </p:blipFill>
        <p:spPr>
          <a:xfrm>
            <a:off x="268102" y="4229100"/>
            <a:ext cx="5144804" cy="599253"/>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56106881-6151-44AA-A928-56C24ACBAD6F}"/>
              </a:ext>
            </a:extLst>
          </p:cNvPr>
          <p:cNvPicPr>
            <a:picLocks noChangeAspect="1"/>
          </p:cNvPicPr>
          <p:nvPr/>
        </p:nvPicPr>
        <p:blipFill>
          <a:blip r:embed="rId4"/>
          <a:stretch>
            <a:fillRect/>
          </a:stretch>
        </p:blipFill>
        <p:spPr>
          <a:xfrm>
            <a:off x="6139914" y="4052664"/>
            <a:ext cx="2735984" cy="952123"/>
          </a:xfrm>
          <a:prstGeom prst="rect">
            <a:avLst/>
          </a:prstGeom>
        </p:spPr>
      </p:pic>
    </p:spTree>
    <p:extLst>
      <p:ext uri="{BB962C8B-B14F-4D97-AF65-F5344CB8AC3E}">
        <p14:creationId xmlns:p14="http://schemas.microsoft.com/office/powerpoint/2010/main" val="3766107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957233" y="4474634"/>
            <a:ext cx="3771900" cy="444500"/>
          </a:xfrm>
          <a:prstGeom prst="rect">
            <a:avLst/>
          </a:prstGeom>
        </p:spPr>
      </p:pic>
      <p:sp>
        <p:nvSpPr>
          <p:cNvPr id="9" name="Subtitle 2"/>
          <p:cNvSpPr txBox="1">
            <a:spLocks/>
          </p:cNvSpPr>
          <p:nvPr/>
        </p:nvSpPr>
        <p:spPr>
          <a:xfrm>
            <a:off x="427765" y="0"/>
            <a:ext cx="8337565" cy="1058333"/>
          </a:xfrm>
          <a:prstGeom prst="rect">
            <a:avLst/>
          </a:prstGeom>
        </p:spPr>
        <p:txBody>
          <a:bodyPr vert="horz" lIns="91440" tIns="45720" rIns="91440" bIns="45720" rtlCol="0" anchor="ctr" anchorCtr="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GB" b="1" dirty="0">
                <a:solidFill>
                  <a:srgbClr val="62BAB7"/>
                </a:solidFill>
              </a:rPr>
              <a:t>Activity: Cost - Benefit analysis</a:t>
            </a:r>
            <a:endParaRPr lang="en-GB" dirty="0">
              <a:solidFill>
                <a:srgbClr val="62BAB7"/>
              </a:solidFill>
            </a:endParaRPr>
          </a:p>
        </p:txBody>
      </p:sp>
      <p:pic>
        <p:nvPicPr>
          <p:cNvPr id="12" name="Picture 11"/>
          <p:cNvPicPr>
            <a:picLocks noChangeAspect="1"/>
          </p:cNvPicPr>
          <p:nvPr/>
        </p:nvPicPr>
        <p:blipFill>
          <a:blip r:embed="rId4"/>
          <a:stretch>
            <a:fillRect/>
          </a:stretch>
        </p:blipFill>
        <p:spPr>
          <a:xfrm>
            <a:off x="0" y="1027849"/>
            <a:ext cx="9168547" cy="3364802"/>
          </a:xfrm>
          <a:prstGeom prst="rect">
            <a:avLst/>
          </a:prstGeom>
        </p:spPr>
      </p:pic>
      <p:sp>
        <p:nvSpPr>
          <p:cNvPr id="8" name="Subtitle 2"/>
          <p:cNvSpPr txBox="1">
            <a:spLocks/>
          </p:cNvSpPr>
          <p:nvPr/>
        </p:nvSpPr>
        <p:spPr>
          <a:xfrm>
            <a:off x="478971" y="1070925"/>
            <a:ext cx="8250162" cy="331450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GB" sz="1400" dirty="0">
                <a:solidFill>
                  <a:srgbClr val="005D9D"/>
                </a:solidFill>
              </a:rPr>
              <a:t>A detailed cost/benefit analysis was carried out for the Lower Otter managed realignment plan. The total cost of the managed realignment scheme is £ 12 million</a:t>
            </a:r>
          </a:p>
          <a:p>
            <a:pPr marL="342900" indent="-342900" algn="l">
              <a:spcBef>
                <a:spcPts val="0"/>
              </a:spcBef>
              <a:buFont typeface="+mj-lt"/>
              <a:buAutoNum type="alphaLcParenR"/>
            </a:pPr>
            <a:r>
              <a:rPr lang="en-GB" sz="1400" dirty="0">
                <a:solidFill>
                  <a:srgbClr val="005D9D"/>
                </a:solidFill>
              </a:rPr>
              <a:t>Referring to slide 19 in the student PowerPoint, create a table to show the main costs and benefits of the scheme.</a:t>
            </a:r>
          </a:p>
          <a:p>
            <a:pPr marL="342900" indent="-342900" algn="l">
              <a:spcBef>
                <a:spcPts val="0"/>
              </a:spcBef>
              <a:buFont typeface="+mj-lt"/>
              <a:buAutoNum type="alphaLcParenR"/>
            </a:pPr>
            <a:r>
              <a:rPr lang="en-GB" sz="1400" dirty="0">
                <a:solidFill>
                  <a:srgbClr val="005D9D"/>
                </a:solidFill>
              </a:rPr>
              <a:t>Assess why the benefits of the scheme are considered to outweigh the costs. </a:t>
            </a:r>
          </a:p>
        </p:txBody>
      </p:sp>
      <p:pic>
        <p:nvPicPr>
          <p:cNvPr id="6" name="Picture 5">
            <a:extLst>
              <a:ext uri="{FF2B5EF4-FFF2-40B4-BE49-F238E27FC236}">
                <a16:creationId xmlns:a16="http://schemas.microsoft.com/office/drawing/2014/main" id="{CF366410-3BA5-ABDE-8B6C-7A2BA0B1ECF5}"/>
              </a:ext>
            </a:extLst>
          </p:cNvPr>
          <p:cNvPicPr>
            <a:picLocks noChangeAspect="1"/>
          </p:cNvPicPr>
          <p:nvPr/>
        </p:nvPicPr>
        <p:blipFill rotWithShape="1">
          <a:blip r:embed="rId5"/>
          <a:srcRect t="19868" b="24618"/>
          <a:stretch/>
        </p:blipFill>
        <p:spPr>
          <a:xfrm>
            <a:off x="1434303" y="2281286"/>
            <a:ext cx="5748921" cy="1795185"/>
          </a:xfrm>
          <a:prstGeom prst="rect">
            <a:avLst/>
          </a:prstGeom>
        </p:spPr>
      </p:pic>
      <p:sp>
        <p:nvSpPr>
          <p:cNvPr id="10" name="Subtitle 2">
            <a:extLst>
              <a:ext uri="{FF2B5EF4-FFF2-40B4-BE49-F238E27FC236}">
                <a16:creationId xmlns:a16="http://schemas.microsoft.com/office/drawing/2014/main" id="{23F918DD-C558-4227-B455-A10334E8D315}"/>
              </a:ext>
            </a:extLst>
          </p:cNvPr>
          <p:cNvSpPr txBox="1">
            <a:spLocks/>
          </p:cNvSpPr>
          <p:nvPr/>
        </p:nvSpPr>
        <p:spPr>
          <a:xfrm>
            <a:off x="631371" y="4420408"/>
            <a:ext cx="3318460" cy="34955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GB" sz="1400" dirty="0">
                <a:solidFill>
                  <a:srgbClr val="005D9D"/>
                </a:solidFill>
              </a:rPr>
              <a:t>Photo credit: KOR Communications</a:t>
            </a:r>
          </a:p>
        </p:txBody>
      </p:sp>
    </p:spTree>
    <p:extLst>
      <p:ext uri="{BB962C8B-B14F-4D97-AF65-F5344CB8AC3E}">
        <p14:creationId xmlns:p14="http://schemas.microsoft.com/office/powerpoint/2010/main" val="528694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957233" y="4474634"/>
            <a:ext cx="3771900" cy="444500"/>
          </a:xfrm>
          <a:prstGeom prst="rect">
            <a:avLst/>
          </a:prstGeom>
        </p:spPr>
      </p:pic>
      <p:sp>
        <p:nvSpPr>
          <p:cNvPr id="9" name="Subtitle 2"/>
          <p:cNvSpPr txBox="1">
            <a:spLocks/>
          </p:cNvSpPr>
          <p:nvPr/>
        </p:nvSpPr>
        <p:spPr>
          <a:xfrm>
            <a:off x="427765" y="0"/>
            <a:ext cx="8337565" cy="1058333"/>
          </a:xfrm>
          <a:prstGeom prst="rect">
            <a:avLst/>
          </a:prstGeom>
        </p:spPr>
        <p:txBody>
          <a:bodyPr vert="horz" lIns="91440" tIns="45720" rIns="91440" bIns="45720" rtlCol="0" anchor="ctr" anchorCtr="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GB" b="1" dirty="0">
                <a:solidFill>
                  <a:srgbClr val="62BAB7"/>
                </a:solidFill>
              </a:rPr>
              <a:t>Suggestions for further student activities</a:t>
            </a:r>
            <a:endParaRPr lang="en-GB" dirty="0">
              <a:solidFill>
                <a:srgbClr val="62BAB7"/>
              </a:solidFill>
            </a:endParaRPr>
          </a:p>
        </p:txBody>
      </p:sp>
      <p:pic>
        <p:nvPicPr>
          <p:cNvPr id="12" name="Picture 11"/>
          <p:cNvPicPr>
            <a:picLocks noChangeAspect="1"/>
          </p:cNvPicPr>
          <p:nvPr/>
        </p:nvPicPr>
        <p:blipFill>
          <a:blip r:embed="rId4"/>
          <a:stretch>
            <a:fillRect/>
          </a:stretch>
        </p:blipFill>
        <p:spPr>
          <a:xfrm>
            <a:off x="0" y="1027849"/>
            <a:ext cx="9168547" cy="3364802"/>
          </a:xfrm>
          <a:prstGeom prst="rect">
            <a:avLst/>
          </a:prstGeom>
        </p:spPr>
      </p:pic>
      <p:sp>
        <p:nvSpPr>
          <p:cNvPr id="8" name="Subtitle 2"/>
          <p:cNvSpPr txBox="1">
            <a:spLocks/>
          </p:cNvSpPr>
          <p:nvPr/>
        </p:nvSpPr>
        <p:spPr>
          <a:xfrm>
            <a:off x="188686" y="1255486"/>
            <a:ext cx="8701314" cy="316764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spcBef>
                <a:spcPts val="0"/>
              </a:spcBef>
              <a:buFont typeface="Arial" panose="020B0604020202020204" pitchFamily="34" charset="0"/>
              <a:buChar char="•"/>
            </a:pPr>
            <a:r>
              <a:rPr lang="en-GB" sz="1400" dirty="0">
                <a:solidFill>
                  <a:srgbClr val="005D9D"/>
                </a:solidFill>
              </a:rPr>
              <a:t>Referring to slides 11, 17, 19 and 20 in the student PowerPoint, assess the importance for wildlife, and the natural sediment cycle of replacing reclaimed floodplain farmland with wetland areas such as mudflats and saltmarshes. </a:t>
            </a:r>
          </a:p>
          <a:p>
            <a:pPr marL="285750" indent="-285750" algn="l">
              <a:spcBef>
                <a:spcPts val="0"/>
              </a:spcBef>
              <a:buFont typeface="Arial" panose="020B0604020202020204" pitchFamily="34" charset="0"/>
              <a:buChar char="•"/>
            </a:pPr>
            <a:r>
              <a:rPr lang="en-GB" sz="1400" dirty="0">
                <a:solidFill>
                  <a:srgbClr val="005D9D"/>
                </a:solidFill>
              </a:rPr>
              <a:t>Research one other example of managed realignment in the UK and summarise the key aspects of the project. Describe the similarities and differences with the Lower Otter Restoration Project. A possible example is the </a:t>
            </a:r>
            <a:r>
              <a:rPr lang="en-GB" sz="1400" dirty="0" err="1">
                <a:solidFill>
                  <a:srgbClr val="005D9D"/>
                </a:solidFill>
              </a:rPr>
              <a:t>Selsey</a:t>
            </a:r>
            <a:r>
              <a:rPr lang="en-GB" sz="1400" dirty="0">
                <a:solidFill>
                  <a:srgbClr val="005D9D"/>
                </a:solidFill>
              </a:rPr>
              <a:t> scheme.  </a:t>
            </a:r>
            <a:r>
              <a:rPr lang="en-GB" sz="1400" dirty="0" err="1">
                <a:solidFill>
                  <a:srgbClr val="005D9D"/>
                </a:solidFill>
              </a:rPr>
              <a:t>Medmerry</a:t>
            </a:r>
            <a:r>
              <a:rPr lang="en-GB" sz="1400" dirty="0">
                <a:solidFill>
                  <a:srgbClr val="005D9D"/>
                </a:solidFill>
              </a:rPr>
              <a:t> Managed Realignment Scheme – </a:t>
            </a:r>
            <a:r>
              <a:rPr lang="en-GB" sz="1400" dirty="0" err="1">
                <a:solidFill>
                  <a:srgbClr val="005D9D"/>
                </a:solidFill>
              </a:rPr>
              <a:t>Mackley</a:t>
            </a:r>
            <a:r>
              <a:rPr lang="en-GB" sz="1400" dirty="0">
                <a:solidFill>
                  <a:srgbClr val="005D9D"/>
                </a:solidFill>
              </a:rPr>
              <a:t> Civil Engineering </a:t>
            </a:r>
          </a:p>
          <a:p>
            <a:pPr marL="285750" indent="-285750" algn="l">
              <a:spcBef>
                <a:spcPts val="0"/>
              </a:spcBef>
              <a:buFont typeface="Arial" panose="020B0604020202020204" pitchFamily="34" charset="0"/>
              <a:buChar char="•"/>
            </a:pPr>
            <a:endParaRPr lang="en-GB" sz="1400" dirty="0">
              <a:solidFill>
                <a:srgbClr val="005D9D"/>
              </a:solidFill>
            </a:endParaRPr>
          </a:p>
          <a:p>
            <a:pPr algn="l">
              <a:spcBef>
                <a:spcPts val="0"/>
              </a:spcBef>
            </a:pPr>
            <a:r>
              <a:rPr lang="en-GB" sz="1400" b="1" dirty="0">
                <a:solidFill>
                  <a:srgbClr val="005D9D"/>
                </a:solidFill>
              </a:rPr>
              <a:t>Geography NEA</a:t>
            </a:r>
          </a:p>
          <a:p>
            <a:pPr marL="285750" indent="-285750" algn="l">
              <a:spcBef>
                <a:spcPts val="0"/>
              </a:spcBef>
              <a:buFont typeface="Arial" panose="020B0604020202020204" pitchFamily="34" charset="0"/>
              <a:buChar char="•"/>
            </a:pPr>
            <a:r>
              <a:rPr lang="en-GB" sz="1400" dirty="0">
                <a:solidFill>
                  <a:srgbClr val="005D9D"/>
                </a:solidFill>
              </a:rPr>
              <a:t>There are several opportunities for individual research enquiries focusing on sustainable coastal management. The field studies council website provides some useful examples. Research could include the environmental impact of coastal and river flooding, an environmental impact assessment, questionnaires on proposed schemes seeking views of local people and stakeholders, and studies of sediment movements along a beach.  </a:t>
            </a:r>
          </a:p>
          <a:p>
            <a:pPr marL="285750" indent="-285750" algn="l">
              <a:spcBef>
                <a:spcPts val="0"/>
              </a:spcBef>
              <a:buFont typeface="Arial" panose="020B0604020202020204" pitchFamily="34" charset="0"/>
              <a:buChar char="•"/>
            </a:pPr>
            <a:r>
              <a:rPr lang="en-GB" sz="1400" dirty="0">
                <a:solidFill>
                  <a:srgbClr val="005D9D"/>
                </a:solidFill>
                <a:hlinkClick r:id="rId5"/>
              </a:rPr>
              <a:t>https://www.field-studies-council.org/resources/16-18-geography/coasts/coastal-management/method/</a:t>
            </a:r>
            <a:r>
              <a:rPr lang="en-GB" sz="1400" dirty="0">
                <a:solidFill>
                  <a:srgbClr val="005D9D"/>
                </a:solidFill>
              </a:rPr>
              <a:t> </a:t>
            </a:r>
          </a:p>
          <a:p>
            <a:pPr marL="285750" indent="-285750" algn="l">
              <a:spcBef>
                <a:spcPts val="0"/>
              </a:spcBef>
              <a:buFont typeface="Arial" panose="020B0604020202020204" pitchFamily="34" charset="0"/>
              <a:buChar char="•"/>
            </a:pPr>
            <a:endParaRPr lang="en-GB" sz="1400" dirty="0">
              <a:solidFill>
                <a:srgbClr val="005D9D"/>
              </a:solidFill>
            </a:endParaRPr>
          </a:p>
          <a:p>
            <a:pPr marL="285750" indent="-285750" algn="l">
              <a:spcBef>
                <a:spcPts val="0"/>
              </a:spcBef>
              <a:buFont typeface="Arial" panose="020B0604020202020204" pitchFamily="34" charset="0"/>
              <a:buChar char="•"/>
            </a:pPr>
            <a:endParaRPr lang="en-GB" sz="1400" dirty="0">
              <a:solidFill>
                <a:srgbClr val="005D9D"/>
              </a:solidFill>
            </a:endParaRPr>
          </a:p>
          <a:p>
            <a:pPr marL="285750" indent="-285750" algn="l">
              <a:spcBef>
                <a:spcPts val="0"/>
              </a:spcBef>
              <a:buFont typeface="Arial" panose="020B0604020202020204" pitchFamily="34" charset="0"/>
              <a:buChar char="•"/>
            </a:pPr>
            <a:endParaRPr lang="en-GB" sz="1400" dirty="0">
              <a:solidFill>
                <a:srgbClr val="005D9D"/>
              </a:solidFill>
            </a:endParaRPr>
          </a:p>
        </p:txBody>
      </p:sp>
    </p:spTree>
    <p:extLst>
      <p:ext uri="{BB962C8B-B14F-4D97-AF65-F5344CB8AC3E}">
        <p14:creationId xmlns:p14="http://schemas.microsoft.com/office/powerpoint/2010/main" val="1677699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957233" y="4474634"/>
            <a:ext cx="3771900" cy="444500"/>
          </a:xfrm>
          <a:prstGeom prst="rect">
            <a:avLst/>
          </a:prstGeom>
        </p:spPr>
      </p:pic>
      <p:sp>
        <p:nvSpPr>
          <p:cNvPr id="9" name="Subtitle 2"/>
          <p:cNvSpPr txBox="1">
            <a:spLocks/>
          </p:cNvSpPr>
          <p:nvPr/>
        </p:nvSpPr>
        <p:spPr>
          <a:xfrm>
            <a:off x="427765" y="0"/>
            <a:ext cx="8337565" cy="1058333"/>
          </a:xfrm>
          <a:prstGeom prst="rect">
            <a:avLst/>
          </a:prstGeom>
        </p:spPr>
        <p:txBody>
          <a:bodyPr vert="horz" lIns="91440" tIns="45720" rIns="91440" bIns="45720" rtlCol="0" anchor="ctr" anchorCtr="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GB" b="1" dirty="0">
                <a:solidFill>
                  <a:srgbClr val="62BAB7"/>
                </a:solidFill>
              </a:rPr>
              <a:t>References </a:t>
            </a:r>
            <a:endParaRPr lang="en-GB" dirty="0">
              <a:solidFill>
                <a:srgbClr val="62BAB7"/>
              </a:solidFill>
            </a:endParaRPr>
          </a:p>
        </p:txBody>
      </p:sp>
      <p:pic>
        <p:nvPicPr>
          <p:cNvPr id="12" name="Picture 11"/>
          <p:cNvPicPr>
            <a:picLocks noChangeAspect="1"/>
          </p:cNvPicPr>
          <p:nvPr/>
        </p:nvPicPr>
        <p:blipFill>
          <a:blip r:embed="rId4"/>
          <a:stretch>
            <a:fillRect/>
          </a:stretch>
        </p:blipFill>
        <p:spPr>
          <a:xfrm>
            <a:off x="0" y="1027849"/>
            <a:ext cx="9168547" cy="3364802"/>
          </a:xfrm>
          <a:prstGeom prst="rect">
            <a:avLst/>
          </a:prstGeom>
        </p:spPr>
      </p:pic>
      <p:sp>
        <p:nvSpPr>
          <p:cNvPr id="8" name="Subtitle 2"/>
          <p:cNvSpPr txBox="1">
            <a:spLocks/>
          </p:cNvSpPr>
          <p:nvPr/>
        </p:nvSpPr>
        <p:spPr>
          <a:xfrm>
            <a:off x="203200" y="1108633"/>
            <a:ext cx="8708571" cy="331450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spcBef>
                <a:spcPts val="0"/>
              </a:spcBef>
              <a:spcAft>
                <a:spcPts val="600"/>
              </a:spcAft>
              <a:buFont typeface="Arial" panose="020B0604020202020204" pitchFamily="34" charset="0"/>
              <a:buChar char="•"/>
            </a:pPr>
            <a:r>
              <a:rPr lang="en-GB" sz="1200" dirty="0">
                <a:solidFill>
                  <a:schemeClr val="accent1">
                    <a:lumMod val="75000"/>
                  </a:schemeClr>
                </a:solidFill>
              </a:rPr>
              <a:t>The Lower Otter Restoration project (LORP) has an extensive range of useful information, images and maps at: </a:t>
            </a:r>
            <a:r>
              <a:rPr lang="en-GB" sz="1200" dirty="0">
                <a:solidFill>
                  <a:schemeClr val="accent1">
                    <a:lumMod val="75000"/>
                  </a:schemeClr>
                </a:solidFill>
                <a:hlinkClick r:id="rId5">
                  <a:extLst>
                    <a:ext uri="{A12FA001-AC4F-418D-AE19-62706E023703}">
                      <ahyp:hlinkClr xmlns:ahyp="http://schemas.microsoft.com/office/drawing/2018/hyperlinkcolor" val="tx"/>
                    </a:ext>
                  </a:extLst>
                </a:hlinkClick>
              </a:rPr>
              <a:t>http://www.lowerotterrestorationproject.co.uk/pacco.html</a:t>
            </a:r>
            <a:r>
              <a:rPr lang="en-GB" sz="1200" dirty="0">
                <a:solidFill>
                  <a:schemeClr val="accent1">
                    <a:lumMod val="75000"/>
                  </a:schemeClr>
                </a:solidFill>
              </a:rPr>
              <a:t> </a:t>
            </a:r>
          </a:p>
          <a:p>
            <a:pPr marL="285750" indent="-285750" algn="l">
              <a:spcBef>
                <a:spcPts val="0"/>
              </a:spcBef>
              <a:spcAft>
                <a:spcPts val="600"/>
              </a:spcAft>
              <a:buFont typeface="Arial" panose="020B0604020202020204" pitchFamily="34" charset="0"/>
              <a:buChar char="•"/>
            </a:pPr>
            <a:r>
              <a:rPr lang="en-GB" sz="1200" dirty="0">
                <a:solidFill>
                  <a:schemeClr val="accent1">
                    <a:lumMod val="75000"/>
                  </a:schemeClr>
                </a:solidFill>
              </a:rPr>
              <a:t>Summary of the Lower Otter plan: </a:t>
            </a:r>
            <a:r>
              <a:rPr lang="en-GB" sz="1200" dirty="0">
                <a:solidFill>
                  <a:schemeClr val="accent1">
                    <a:lumMod val="75000"/>
                  </a:schemeClr>
                </a:solidFill>
                <a:hlinkClick r:id="rId6">
                  <a:extLst>
                    <a:ext uri="{A12FA001-AC4F-418D-AE19-62706E023703}">
                      <ahyp:hlinkClr xmlns:ahyp="http://schemas.microsoft.com/office/drawing/2018/hyperlinkcolor" val="tx"/>
                    </a:ext>
                  </a:extLst>
                </a:hlinkClick>
              </a:rPr>
              <a:t>http://www.lowerotterrestorationproject.co.uk/plansummary.html</a:t>
            </a:r>
            <a:endParaRPr lang="en-GB" sz="1200" dirty="0">
              <a:solidFill>
                <a:schemeClr val="accent1">
                  <a:lumMod val="75000"/>
                </a:schemeClr>
              </a:solidFill>
            </a:endParaRPr>
          </a:p>
          <a:p>
            <a:pPr marL="285750" indent="-285750" algn="l">
              <a:spcBef>
                <a:spcPts val="0"/>
              </a:spcBef>
              <a:spcAft>
                <a:spcPts val="600"/>
              </a:spcAft>
              <a:buFont typeface="Arial" panose="020B0604020202020204" pitchFamily="34" charset="0"/>
              <a:buChar char="•"/>
            </a:pPr>
            <a:r>
              <a:rPr lang="en-GB" sz="1200" dirty="0">
                <a:solidFill>
                  <a:schemeClr val="accent1">
                    <a:lumMod val="75000"/>
                  </a:schemeClr>
                </a:solidFill>
              </a:rPr>
              <a:t>A useful perspective from a local online newspaper can be found at: </a:t>
            </a:r>
            <a:r>
              <a:rPr lang="en-GB" sz="1200" dirty="0">
                <a:solidFill>
                  <a:schemeClr val="accent1">
                    <a:lumMod val="75000"/>
                  </a:schemeClr>
                </a:solidFill>
                <a:hlinkClick r:id="rId7">
                  <a:extLst>
                    <a:ext uri="{A12FA001-AC4F-418D-AE19-62706E023703}">
                      <ahyp:hlinkClr xmlns:ahyp="http://schemas.microsoft.com/office/drawing/2018/hyperlinkcolor" val="tx"/>
                    </a:ext>
                  </a:extLst>
                </a:hlinkClick>
              </a:rPr>
              <a:t>https://eastdevonnews.co.uk/2021/01/06/multi-million-pound-plan-to-restore-natural-otter-estuary-flood-plains-at-budleigh-salterton-are-approved-east-devon/</a:t>
            </a:r>
            <a:endParaRPr lang="en-GB" sz="1200" dirty="0">
              <a:solidFill>
                <a:schemeClr val="accent1">
                  <a:lumMod val="75000"/>
                </a:schemeClr>
              </a:solidFill>
            </a:endParaRPr>
          </a:p>
          <a:p>
            <a:pPr marL="285750" indent="-285750" algn="l">
              <a:spcBef>
                <a:spcPts val="0"/>
              </a:spcBef>
              <a:spcAft>
                <a:spcPts val="600"/>
              </a:spcAft>
              <a:buFont typeface="Arial" panose="020B0604020202020204" pitchFamily="34" charset="0"/>
              <a:buChar char="•"/>
            </a:pPr>
            <a:r>
              <a:rPr lang="en-GB" sz="1200" dirty="0">
                <a:solidFill>
                  <a:schemeClr val="accent1">
                    <a:lumMod val="75000"/>
                  </a:schemeClr>
                </a:solidFill>
              </a:rPr>
              <a:t>Detailed flood risk guidance for river catchments and estuaries can be found here: </a:t>
            </a:r>
            <a:r>
              <a:rPr lang="en-GB" sz="1200" dirty="0">
                <a:solidFill>
                  <a:schemeClr val="accent1">
                    <a:lumMod val="75000"/>
                  </a:schemeClr>
                </a:solidFill>
                <a:hlinkClick r:id="rId8">
                  <a:extLst>
                    <a:ext uri="{A12FA001-AC4F-418D-AE19-62706E023703}">
                      <ahyp:hlinkClr xmlns:ahyp="http://schemas.microsoft.com/office/drawing/2018/hyperlinkcolor" val="tx"/>
                    </a:ext>
                  </a:extLst>
                </a:hlinkClick>
              </a:rPr>
              <a:t>https://www.devon.gov.uk/floodriskmanagement/document/nfm-guidance-for-devon/</a:t>
            </a:r>
            <a:endParaRPr lang="en-GB" sz="1200" dirty="0">
              <a:solidFill>
                <a:schemeClr val="accent1">
                  <a:lumMod val="75000"/>
                </a:schemeClr>
              </a:solidFill>
            </a:endParaRPr>
          </a:p>
          <a:p>
            <a:pPr marL="285750" indent="-285750" algn="l">
              <a:spcBef>
                <a:spcPts val="0"/>
              </a:spcBef>
              <a:spcAft>
                <a:spcPts val="600"/>
              </a:spcAft>
              <a:buFont typeface="Arial" panose="020B0604020202020204" pitchFamily="34" charset="0"/>
              <a:buChar char="•"/>
            </a:pPr>
            <a:r>
              <a:rPr lang="en-GB" sz="1200" dirty="0">
                <a:solidFill>
                  <a:schemeClr val="accent1">
                    <a:lumMod val="75000"/>
                  </a:schemeClr>
                </a:solidFill>
              </a:rPr>
              <a:t>A useful article on sediment budges and sediment cells can be found at: </a:t>
            </a:r>
            <a:r>
              <a:rPr lang="en-GB" sz="1200" dirty="0">
                <a:solidFill>
                  <a:schemeClr val="accent1">
                    <a:lumMod val="75000"/>
                  </a:schemeClr>
                </a:solidFill>
                <a:hlinkClick r:id="rId9">
                  <a:extLst>
                    <a:ext uri="{A12FA001-AC4F-418D-AE19-62706E023703}">
                      <ahyp:hlinkClr xmlns:ahyp="http://schemas.microsoft.com/office/drawing/2018/hyperlinkcolor" val="tx"/>
                    </a:ext>
                  </a:extLst>
                </a:hlinkClick>
              </a:rPr>
              <a:t>https://www.sciencedirect.com/topics/earth-and-planetary-sciences/sediment-budget</a:t>
            </a:r>
            <a:endParaRPr lang="en-GB" sz="1200" dirty="0">
              <a:solidFill>
                <a:schemeClr val="accent1">
                  <a:lumMod val="75000"/>
                </a:schemeClr>
              </a:solidFill>
            </a:endParaRPr>
          </a:p>
          <a:p>
            <a:pPr marL="285750" indent="-285750" algn="l">
              <a:spcBef>
                <a:spcPts val="0"/>
              </a:spcBef>
              <a:spcAft>
                <a:spcPts val="600"/>
              </a:spcAft>
              <a:buFont typeface="Arial" panose="020B0604020202020204" pitchFamily="34" charset="0"/>
              <a:buChar char="•"/>
            </a:pPr>
            <a:r>
              <a:rPr lang="en-GB" sz="1200" dirty="0">
                <a:solidFill>
                  <a:schemeClr val="accent1">
                    <a:lumMod val="75000"/>
                  </a:schemeClr>
                </a:solidFill>
              </a:rPr>
              <a:t>For suggestions to support NEA enquiries, see the Field Studies Council website at: </a:t>
            </a:r>
            <a:r>
              <a:rPr lang="en-GB" sz="1200" dirty="0">
                <a:solidFill>
                  <a:schemeClr val="accent1">
                    <a:lumMod val="75000"/>
                  </a:schemeClr>
                </a:solidFill>
                <a:hlinkClick r:id="rId10">
                  <a:extLst>
                    <a:ext uri="{A12FA001-AC4F-418D-AE19-62706E023703}">
                      <ahyp:hlinkClr xmlns:ahyp="http://schemas.microsoft.com/office/drawing/2018/hyperlinkcolor" val="tx"/>
                    </a:ext>
                  </a:extLst>
                </a:hlinkClick>
              </a:rPr>
              <a:t>https://www.field-studies-council.org/resources/16-18-geography/coasts/coastal-management/</a:t>
            </a:r>
            <a:endParaRPr lang="en-GB" sz="1200" dirty="0">
              <a:solidFill>
                <a:schemeClr val="accent1">
                  <a:lumMod val="75000"/>
                </a:schemeClr>
              </a:solidFill>
            </a:endParaRPr>
          </a:p>
          <a:p>
            <a:pPr marL="285750" indent="-285750" algn="l">
              <a:spcBef>
                <a:spcPts val="0"/>
              </a:spcBef>
              <a:spcAft>
                <a:spcPts val="600"/>
              </a:spcAft>
              <a:buFont typeface="Arial" panose="020B0604020202020204" pitchFamily="34" charset="0"/>
              <a:buChar char="•"/>
            </a:pPr>
            <a:r>
              <a:rPr lang="en-GB" sz="1200" dirty="0">
                <a:solidFill>
                  <a:schemeClr val="accent1">
                    <a:lumMod val="75000"/>
                  </a:schemeClr>
                </a:solidFill>
                <a:hlinkClick r:id="rId10">
                  <a:extLst>
                    <a:ext uri="{A12FA001-AC4F-418D-AE19-62706E023703}">
                      <ahyp:hlinkClr xmlns:ahyp="http://schemas.microsoft.com/office/drawing/2018/hyperlinkcolor" val="tx"/>
                    </a:ext>
                  </a:extLst>
                </a:hlinkClick>
              </a:rPr>
              <a:t> </a:t>
            </a:r>
            <a:r>
              <a:rPr lang="en-GB" sz="1200" dirty="0">
                <a:solidFill>
                  <a:schemeClr val="accent1">
                    <a:lumMod val="75000"/>
                  </a:schemeClr>
                </a:solidFill>
              </a:rPr>
              <a:t>A detailed geological overview of the Straight Point to Otterton Ledge sediment cell, with both a map and explanatory commentary can be found at: </a:t>
            </a:r>
            <a:r>
              <a:rPr lang="en-GB" sz="1200" dirty="0">
                <a:solidFill>
                  <a:schemeClr val="accent1">
                    <a:lumMod val="75000"/>
                  </a:schemeClr>
                </a:solidFill>
                <a:hlinkClick r:id="rId11">
                  <a:extLst>
                    <a:ext uri="{A12FA001-AC4F-418D-AE19-62706E023703}">
                      <ahyp:hlinkClr xmlns:ahyp="http://schemas.microsoft.com/office/drawing/2018/hyperlinkcolor" val="tx"/>
                    </a:ext>
                  </a:extLst>
                </a:hlinkClick>
              </a:rPr>
              <a:t>https://www.scopac.org.uk/scopac_sedimentdb/stott/stott.htm#5.1</a:t>
            </a:r>
            <a:endParaRPr lang="en-GB" sz="1200" dirty="0">
              <a:solidFill>
                <a:schemeClr val="accent1">
                  <a:lumMod val="75000"/>
                </a:schemeClr>
              </a:solidFill>
            </a:endParaRPr>
          </a:p>
        </p:txBody>
      </p:sp>
    </p:spTree>
    <p:extLst>
      <p:ext uri="{BB962C8B-B14F-4D97-AF65-F5344CB8AC3E}">
        <p14:creationId xmlns:p14="http://schemas.microsoft.com/office/powerpoint/2010/main" val="1870804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332629"/>
            <a:ext cx="9144000" cy="647700"/>
          </a:xfrm>
          <a:prstGeom prst="rect">
            <a:avLst/>
          </a:prstGeom>
        </p:spPr>
      </p:pic>
      <p:pic>
        <p:nvPicPr>
          <p:cNvPr id="9" name="Picture 8">
            <a:extLst>
              <a:ext uri="{FF2B5EF4-FFF2-40B4-BE49-F238E27FC236}">
                <a16:creationId xmlns:a16="http://schemas.microsoft.com/office/drawing/2014/main" id="{3B158644-7660-420A-876C-E04115930B99}"/>
              </a:ext>
            </a:extLst>
          </p:cNvPr>
          <p:cNvPicPr>
            <a:picLocks noChangeAspect="1"/>
          </p:cNvPicPr>
          <p:nvPr/>
        </p:nvPicPr>
        <p:blipFill>
          <a:blip r:embed="rId3"/>
          <a:stretch>
            <a:fillRect/>
          </a:stretch>
        </p:blipFill>
        <p:spPr>
          <a:xfrm>
            <a:off x="268102" y="4229100"/>
            <a:ext cx="5144804" cy="599253"/>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D2C73B05-B24F-48D4-BF7E-B3460F453139}"/>
              </a:ext>
            </a:extLst>
          </p:cNvPr>
          <p:cNvPicPr>
            <a:picLocks noChangeAspect="1"/>
          </p:cNvPicPr>
          <p:nvPr/>
        </p:nvPicPr>
        <p:blipFill>
          <a:blip r:embed="rId4"/>
          <a:stretch>
            <a:fillRect/>
          </a:stretch>
        </p:blipFill>
        <p:spPr>
          <a:xfrm>
            <a:off x="5849368" y="4042175"/>
            <a:ext cx="3140833" cy="1093010"/>
          </a:xfrm>
          <a:prstGeom prst="rect">
            <a:avLst/>
          </a:prstGeom>
        </p:spPr>
      </p:pic>
      <p:sp>
        <p:nvSpPr>
          <p:cNvPr id="3" name="TextBox 2">
            <a:extLst>
              <a:ext uri="{FF2B5EF4-FFF2-40B4-BE49-F238E27FC236}">
                <a16:creationId xmlns:a16="http://schemas.microsoft.com/office/drawing/2014/main" id="{CF95E674-9A86-4622-9E1D-42E8313B4EEA}"/>
              </a:ext>
            </a:extLst>
          </p:cNvPr>
          <p:cNvSpPr txBox="1"/>
          <p:nvPr/>
        </p:nvSpPr>
        <p:spPr>
          <a:xfrm>
            <a:off x="1606923" y="1925419"/>
            <a:ext cx="5930153" cy="646331"/>
          </a:xfrm>
          <a:prstGeom prst="rect">
            <a:avLst/>
          </a:prstGeom>
          <a:noFill/>
        </p:spPr>
        <p:txBody>
          <a:bodyPr wrap="square" rtlCol="0">
            <a:spAutoFit/>
          </a:bodyPr>
          <a:lstStyle/>
          <a:p>
            <a:r>
              <a:rPr lang="en-GB" dirty="0"/>
              <a:t>For more information visit </a:t>
            </a:r>
            <a:r>
              <a:rPr lang="en-GB" dirty="0">
                <a:hlinkClick r:id="rId5"/>
              </a:rPr>
              <a:t>www.pacco-interreg.com</a:t>
            </a:r>
            <a:endParaRPr lang="en-GB" dirty="0"/>
          </a:p>
          <a:p>
            <a:endParaRPr lang="en-GB" dirty="0"/>
          </a:p>
        </p:txBody>
      </p:sp>
    </p:spTree>
    <p:extLst>
      <p:ext uri="{BB962C8B-B14F-4D97-AF65-F5344CB8AC3E}">
        <p14:creationId xmlns:p14="http://schemas.microsoft.com/office/powerpoint/2010/main" val="3328608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957233" y="4474634"/>
            <a:ext cx="3771900" cy="444500"/>
          </a:xfrm>
          <a:prstGeom prst="rect">
            <a:avLst/>
          </a:prstGeom>
        </p:spPr>
      </p:pic>
      <p:sp>
        <p:nvSpPr>
          <p:cNvPr id="9" name="Subtitle 2"/>
          <p:cNvSpPr txBox="1">
            <a:spLocks/>
          </p:cNvSpPr>
          <p:nvPr/>
        </p:nvSpPr>
        <p:spPr>
          <a:xfrm>
            <a:off x="427765" y="0"/>
            <a:ext cx="8337565" cy="1058333"/>
          </a:xfrm>
          <a:prstGeom prst="rect">
            <a:avLst/>
          </a:prstGeom>
        </p:spPr>
        <p:txBody>
          <a:bodyPr vert="horz" lIns="91440" tIns="45720" rIns="91440" bIns="45720" rtlCol="0" anchor="ctr" anchorCtr="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GB" b="1" dirty="0">
                <a:solidFill>
                  <a:srgbClr val="62BAB7"/>
                </a:solidFill>
              </a:rPr>
              <a:t>Sustainable coastal management </a:t>
            </a:r>
            <a:endParaRPr lang="en-GB" dirty="0">
              <a:solidFill>
                <a:srgbClr val="62BAB7"/>
              </a:solidFill>
            </a:endParaRPr>
          </a:p>
        </p:txBody>
      </p:sp>
      <p:pic>
        <p:nvPicPr>
          <p:cNvPr id="12" name="Picture 11"/>
          <p:cNvPicPr>
            <a:picLocks noChangeAspect="1"/>
          </p:cNvPicPr>
          <p:nvPr/>
        </p:nvPicPr>
        <p:blipFill>
          <a:blip r:embed="rId4"/>
          <a:stretch>
            <a:fillRect/>
          </a:stretch>
        </p:blipFill>
        <p:spPr>
          <a:xfrm>
            <a:off x="0" y="1027849"/>
            <a:ext cx="9168547" cy="3364802"/>
          </a:xfrm>
          <a:prstGeom prst="rect">
            <a:avLst/>
          </a:prstGeom>
        </p:spPr>
      </p:pic>
      <p:sp>
        <p:nvSpPr>
          <p:cNvPr id="8" name="Subtitle 2"/>
          <p:cNvSpPr txBox="1">
            <a:spLocks/>
          </p:cNvSpPr>
          <p:nvPr/>
        </p:nvSpPr>
        <p:spPr>
          <a:xfrm>
            <a:off x="427765" y="1108633"/>
            <a:ext cx="8301368" cy="331450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spcBef>
                <a:spcPts val="0"/>
              </a:spcBef>
              <a:buFont typeface="Arial" panose="020B0604020202020204" pitchFamily="34" charset="0"/>
              <a:buChar char="•"/>
            </a:pPr>
            <a:r>
              <a:rPr lang="en-GB" sz="1600" dirty="0">
                <a:solidFill>
                  <a:srgbClr val="005D9D"/>
                </a:solidFill>
              </a:rPr>
              <a:t>Sustainable coastal management is a key part of the popular A level coasts topic.</a:t>
            </a:r>
          </a:p>
          <a:p>
            <a:pPr marL="285750" indent="-285750" algn="l">
              <a:spcBef>
                <a:spcPts val="0"/>
              </a:spcBef>
              <a:buFont typeface="Arial" panose="020B0604020202020204" pitchFamily="34" charset="0"/>
              <a:buChar char="•"/>
            </a:pPr>
            <a:r>
              <a:rPr lang="en-GB" sz="1600" dirty="0">
                <a:solidFill>
                  <a:srgbClr val="005D9D"/>
                </a:solidFill>
              </a:rPr>
              <a:t>Students need to understand the options for managing the coast, and the meaning of sustainable coastal management within the overall context of Integrated Coastal Zone Management (ICZM) and Shoreline Management Plans (SMPs).</a:t>
            </a:r>
          </a:p>
          <a:p>
            <a:pPr marL="285750" indent="-285750" algn="l">
              <a:spcBef>
                <a:spcPts val="0"/>
              </a:spcBef>
              <a:buFont typeface="Arial" panose="020B0604020202020204" pitchFamily="34" charset="0"/>
              <a:buChar char="•"/>
            </a:pPr>
            <a:r>
              <a:rPr lang="en-GB" sz="1600" dirty="0">
                <a:solidFill>
                  <a:srgbClr val="005D9D"/>
                </a:solidFill>
              </a:rPr>
              <a:t>The fluvial and marine processes of erosion, transport and deposition contribute to the inputs and outputs of sediment in coastal sediment cells. Human activities have an impact on these processes and affect the overall sediment budget of a section of coast. </a:t>
            </a:r>
          </a:p>
          <a:p>
            <a:pPr marL="285750" indent="-285750" algn="l">
              <a:spcBef>
                <a:spcPts val="0"/>
              </a:spcBef>
              <a:buFont typeface="Arial" panose="020B0604020202020204" pitchFamily="34" charset="0"/>
              <a:buChar char="•"/>
            </a:pPr>
            <a:r>
              <a:rPr lang="en-GB" sz="1600" dirty="0">
                <a:solidFill>
                  <a:srgbClr val="005D9D"/>
                </a:solidFill>
              </a:rPr>
              <a:t>The Lower River Otter and its estuary provide an excellent example of sustainable coastal management based on managed realignment. The scheme is providing a “model” of managed realignment of an estuary which may be adopted elsewhere.  The coast is part of the South Devon and Dorset Coastal Advisory Group (SDADCAG) Shoreline Management Plan that covers over 300 km from Dorset to Plymouth. </a:t>
            </a:r>
          </a:p>
        </p:txBody>
      </p:sp>
    </p:spTree>
    <p:extLst>
      <p:ext uri="{BB962C8B-B14F-4D97-AF65-F5344CB8AC3E}">
        <p14:creationId xmlns:p14="http://schemas.microsoft.com/office/powerpoint/2010/main" val="3457356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957233" y="4474634"/>
            <a:ext cx="3771900" cy="444500"/>
          </a:xfrm>
          <a:prstGeom prst="rect">
            <a:avLst/>
          </a:prstGeom>
        </p:spPr>
      </p:pic>
      <p:sp>
        <p:nvSpPr>
          <p:cNvPr id="9" name="Subtitle 2"/>
          <p:cNvSpPr txBox="1">
            <a:spLocks/>
          </p:cNvSpPr>
          <p:nvPr/>
        </p:nvSpPr>
        <p:spPr>
          <a:xfrm>
            <a:off x="427765" y="0"/>
            <a:ext cx="8337565" cy="1058333"/>
          </a:xfrm>
          <a:prstGeom prst="rect">
            <a:avLst/>
          </a:prstGeom>
        </p:spPr>
        <p:txBody>
          <a:bodyPr vert="horz" lIns="91440" tIns="45720" rIns="91440" bIns="45720" rtlCol="0" anchor="ctr" anchorCtr="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GB" b="1" dirty="0">
                <a:solidFill>
                  <a:srgbClr val="62BAB7"/>
                </a:solidFill>
              </a:rPr>
              <a:t>Teaching resources</a:t>
            </a:r>
            <a:endParaRPr lang="en-GB" dirty="0">
              <a:solidFill>
                <a:srgbClr val="62BAB7"/>
              </a:solidFill>
            </a:endParaRPr>
          </a:p>
        </p:txBody>
      </p:sp>
      <p:pic>
        <p:nvPicPr>
          <p:cNvPr id="12" name="Picture 11"/>
          <p:cNvPicPr>
            <a:picLocks noChangeAspect="1"/>
          </p:cNvPicPr>
          <p:nvPr/>
        </p:nvPicPr>
        <p:blipFill>
          <a:blip r:embed="rId4"/>
          <a:stretch>
            <a:fillRect/>
          </a:stretch>
        </p:blipFill>
        <p:spPr>
          <a:xfrm>
            <a:off x="0" y="1027849"/>
            <a:ext cx="9168547" cy="3364802"/>
          </a:xfrm>
          <a:prstGeom prst="rect">
            <a:avLst/>
          </a:prstGeom>
        </p:spPr>
      </p:pic>
      <p:sp>
        <p:nvSpPr>
          <p:cNvPr id="8" name="Subtitle 2"/>
          <p:cNvSpPr txBox="1">
            <a:spLocks/>
          </p:cNvSpPr>
          <p:nvPr/>
        </p:nvSpPr>
        <p:spPr>
          <a:xfrm>
            <a:off x="427765" y="1271588"/>
            <a:ext cx="8301368" cy="315154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600"/>
              </a:spcBef>
              <a:spcAft>
                <a:spcPts val="600"/>
              </a:spcAft>
            </a:pPr>
            <a:r>
              <a:rPr lang="en-GB" sz="1800" dirty="0">
                <a:solidFill>
                  <a:srgbClr val="005D9D"/>
                </a:solidFill>
              </a:rPr>
              <a:t>There are two sets of resources:</a:t>
            </a:r>
          </a:p>
          <a:p>
            <a:pPr marL="342900" indent="-342900" algn="l">
              <a:spcBef>
                <a:spcPts val="600"/>
              </a:spcBef>
              <a:spcAft>
                <a:spcPts val="600"/>
              </a:spcAft>
              <a:buFont typeface="+mj-lt"/>
              <a:buAutoNum type="arabicPeriod"/>
            </a:pPr>
            <a:r>
              <a:rPr lang="en-GB" sz="1800" dirty="0">
                <a:solidFill>
                  <a:srgbClr val="005D9D"/>
                </a:solidFill>
              </a:rPr>
              <a:t>A </a:t>
            </a:r>
            <a:r>
              <a:rPr lang="en-GB" sz="1800" dirty="0" err="1">
                <a:solidFill>
                  <a:srgbClr val="005D9D"/>
                </a:solidFill>
              </a:rPr>
              <a:t>Powerpoint</a:t>
            </a:r>
            <a:r>
              <a:rPr lang="en-GB" sz="1800" dirty="0">
                <a:solidFill>
                  <a:srgbClr val="005D9D"/>
                </a:solidFill>
              </a:rPr>
              <a:t> presentation providing students with an illustrated study of the Lower Otter restoration project and sustainable coastal management. The presentation begins with an overview of sustainable coastal management and the case study and then focuses on the specific management issues and options, and the managed realignment solution. </a:t>
            </a:r>
          </a:p>
          <a:p>
            <a:pPr marL="342900" indent="-342900" algn="l">
              <a:spcBef>
                <a:spcPts val="600"/>
              </a:spcBef>
              <a:spcAft>
                <a:spcPts val="600"/>
              </a:spcAft>
              <a:buFont typeface="+mj-lt"/>
              <a:buAutoNum type="arabicPeriod"/>
            </a:pPr>
            <a:r>
              <a:rPr lang="en-GB" sz="1800" dirty="0">
                <a:solidFill>
                  <a:srgbClr val="005D9D"/>
                </a:solidFill>
              </a:rPr>
              <a:t>This </a:t>
            </a:r>
            <a:r>
              <a:rPr lang="en-GB" sz="1800" dirty="0" err="1">
                <a:solidFill>
                  <a:srgbClr val="005D9D"/>
                </a:solidFill>
              </a:rPr>
              <a:t>Powerpoint</a:t>
            </a:r>
            <a:r>
              <a:rPr lang="en-GB" sz="1800" dirty="0">
                <a:solidFill>
                  <a:srgbClr val="005D9D"/>
                </a:solidFill>
              </a:rPr>
              <a:t> presentation providing Teachers’ Notes including a selection of activities and references (slides 4-10). </a:t>
            </a:r>
          </a:p>
          <a:p>
            <a:pPr marL="285750" indent="-285750" algn="l">
              <a:spcBef>
                <a:spcPts val="0"/>
              </a:spcBef>
              <a:buFont typeface="Arial" panose="020B0604020202020204" pitchFamily="34" charset="0"/>
              <a:buChar char="•"/>
            </a:pPr>
            <a:endParaRPr lang="en-GB" sz="1400" dirty="0">
              <a:solidFill>
                <a:srgbClr val="005D9D"/>
              </a:solidFill>
            </a:endParaRPr>
          </a:p>
        </p:txBody>
      </p:sp>
    </p:spTree>
    <p:extLst>
      <p:ext uri="{BB962C8B-B14F-4D97-AF65-F5344CB8AC3E}">
        <p14:creationId xmlns:p14="http://schemas.microsoft.com/office/powerpoint/2010/main" val="2576320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427765" y="0"/>
            <a:ext cx="8337565" cy="1058333"/>
          </a:xfrm>
          <a:prstGeom prst="rect">
            <a:avLst/>
          </a:prstGeom>
        </p:spPr>
        <p:txBody>
          <a:bodyPr vert="horz" lIns="91440" tIns="45720" rIns="91440" bIns="45720" rtlCol="0" anchor="ctr" anchorCtr="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GB" b="1" dirty="0">
                <a:solidFill>
                  <a:srgbClr val="62BAB7"/>
                </a:solidFill>
              </a:rPr>
              <a:t>Activity: Predicted sea level changes</a:t>
            </a:r>
            <a:endParaRPr lang="en-GB" dirty="0">
              <a:solidFill>
                <a:srgbClr val="62BAB7"/>
              </a:solidFill>
            </a:endParaRPr>
          </a:p>
        </p:txBody>
      </p:sp>
      <p:pic>
        <p:nvPicPr>
          <p:cNvPr id="12" name="Picture 11"/>
          <p:cNvPicPr>
            <a:picLocks noChangeAspect="1"/>
          </p:cNvPicPr>
          <p:nvPr/>
        </p:nvPicPr>
        <p:blipFill>
          <a:blip r:embed="rId3"/>
          <a:stretch>
            <a:fillRect/>
          </a:stretch>
        </p:blipFill>
        <p:spPr>
          <a:xfrm>
            <a:off x="0" y="1027849"/>
            <a:ext cx="9168547" cy="3364802"/>
          </a:xfrm>
          <a:prstGeom prst="rect">
            <a:avLst/>
          </a:prstGeom>
        </p:spPr>
      </p:pic>
      <p:sp>
        <p:nvSpPr>
          <p:cNvPr id="8" name="Subtitle 2"/>
          <p:cNvSpPr txBox="1">
            <a:spLocks/>
          </p:cNvSpPr>
          <p:nvPr/>
        </p:nvSpPr>
        <p:spPr>
          <a:xfrm>
            <a:off x="4664869" y="1108633"/>
            <a:ext cx="4064264" cy="331450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spcBef>
                <a:spcPts val="0"/>
              </a:spcBef>
              <a:buFont typeface="+mj-lt"/>
              <a:buAutoNum type="alphaUcPeriod"/>
            </a:pPr>
            <a:r>
              <a:rPr lang="en-GB" sz="1400" dirty="0">
                <a:solidFill>
                  <a:srgbClr val="005D9D"/>
                </a:solidFill>
              </a:rPr>
              <a:t>Study the graph:  Describe the changes in sea level from: </a:t>
            </a:r>
          </a:p>
          <a:p>
            <a:pPr lvl="1" algn="l">
              <a:spcBef>
                <a:spcPts val="0"/>
              </a:spcBef>
            </a:pPr>
            <a:r>
              <a:rPr lang="en-GB" sz="1400" dirty="0" err="1">
                <a:solidFill>
                  <a:srgbClr val="005D9D"/>
                </a:solidFill>
              </a:rPr>
              <a:t>i</a:t>
            </a:r>
            <a:r>
              <a:rPr lang="en-GB" sz="1400" dirty="0">
                <a:solidFill>
                  <a:srgbClr val="005D9D"/>
                </a:solidFill>
              </a:rPr>
              <a:t>) 1870 to 2008 and (ii) 2008 to 2100</a:t>
            </a:r>
          </a:p>
          <a:p>
            <a:pPr lvl="1" algn="l">
              <a:spcBef>
                <a:spcPts val="0"/>
              </a:spcBef>
            </a:pPr>
            <a:endParaRPr lang="en-GB" sz="1400" dirty="0">
              <a:solidFill>
                <a:srgbClr val="005D9D"/>
              </a:solidFill>
            </a:endParaRPr>
          </a:p>
          <a:p>
            <a:pPr marL="342900" indent="-342900" algn="l">
              <a:spcBef>
                <a:spcPts val="0"/>
              </a:spcBef>
              <a:buFont typeface="+mj-lt"/>
              <a:buAutoNum type="alphaUcPeriod"/>
            </a:pPr>
            <a:r>
              <a:rPr lang="en-GB" sz="1400" dirty="0">
                <a:solidFill>
                  <a:srgbClr val="005D9D"/>
                </a:solidFill>
              </a:rPr>
              <a:t>How has technology provided more accurate measurements of sea level since the 1990s?</a:t>
            </a:r>
          </a:p>
          <a:p>
            <a:pPr marL="342900" indent="-342900" algn="l">
              <a:spcBef>
                <a:spcPts val="0"/>
              </a:spcBef>
              <a:buFont typeface="+mj-lt"/>
              <a:buAutoNum type="alphaUcPeriod"/>
            </a:pPr>
            <a:endParaRPr lang="en-GB" sz="1400" dirty="0">
              <a:solidFill>
                <a:srgbClr val="005D9D"/>
              </a:solidFill>
            </a:endParaRPr>
          </a:p>
          <a:p>
            <a:pPr marL="342900" indent="-342900" algn="l">
              <a:spcBef>
                <a:spcPts val="0"/>
              </a:spcBef>
              <a:buFont typeface="+mj-lt"/>
              <a:buAutoNum type="alphaUcPeriod"/>
            </a:pPr>
            <a:r>
              <a:rPr lang="en-GB" sz="1400" dirty="0">
                <a:solidFill>
                  <a:srgbClr val="005D9D"/>
                </a:solidFill>
              </a:rPr>
              <a:t>Explain why sea levels are projected to rise in the next 100 years. </a:t>
            </a:r>
          </a:p>
          <a:p>
            <a:pPr marL="342900" indent="-342900" algn="l">
              <a:spcBef>
                <a:spcPts val="0"/>
              </a:spcBef>
              <a:buFont typeface="+mj-lt"/>
              <a:buAutoNum type="alphaUcPeriod"/>
            </a:pPr>
            <a:endParaRPr lang="en-GB" sz="1400" dirty="0">
              <a:solidFill>
                <a:srgbClr val="005D9D"/>
              </a:solidFill>
            </a:endParaRPr>
          </a:p>
          <a:p>
            <a:pPr marL="342900" indent="-342900" algn="l">
              <a:spcBef>
                <a:spcPts val="0"/>
              </a:spcBef>
              <a:buFont typeface="+mj-lt"/>
              <a:buAutoNum type="alphaUcPeriod"/>
            </a:pPr>
            <a:r>
              <a:rPr lang="en-GB" sz="1400" dirty="0">
                <a:solidFill>
                  <a:srgbClr val="005D9D"/>
                </a:solidFill>
              </a:rPr>
              <a:t>Explain how higher sea levels are likely to affect low lying coasts and river estuaries like the Lower Otter.</a:t>
            </a:r>
          </a:p>
          <a:p>
            <a:pPr marL="285750" indent="-285750" algn="l">
              <a:spcBef>
                <a:spcPts val="0"/>
              </a:spcBef>
              <a:buFont typeface="Arial" panose="020B0604020202020204" pitchFamily="34" charset="0"/>
              <a:buChar char="•"/>
            </a:pPr>
            <a:endParaRPr lang="en-GB" sz="1400" dirty="0">
              <a:solidFill>
                <a:srgbClr val="005D9D"/>
              </a:solidFill>
            </a:endParaRPr>
          </a:p>
        </p:txBody>
      </p:sp>
      <p:pic>
        <p:nvPicPr>
          <p:cNvPr id="6" name="Picture 5" descr="See the source image">
            <a:extLst>
              <a:ext uri="{FF2B5EF4-FFF2-40B4-BE49-F238E27FC236}">
                <a16:creationId xmlns:a16="http://schemas.microsoft.com/office/drawing/2014/main" id="{2067B787-A597-0669-2631-3CEF31E562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867" y="1108634"/>
            <a:ext cx="4177887" cy="293473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
            <a:extLst>
              <a:ext uri="{FF2B5EF4-FFF2-40B4-BE49-F238E27FC236}">
                <a16:creationId xmlns:a16="http://schemas.microsoft.com/office/drawing/2014/main" id="{A9F3CAEF-B53E-9B79-E601-0D4AA3FBC282}"/>
              </a:ext>
            </a:extLst>
          </p:cNvPr>
          <p:cNvSpPr txBox="1"/>
          <p:nvPr/>
        </p:nvSpPr>
        <p:spPr>
          <a:xfrm>
            <a:off x="4808272" y="4029923"/>
            <a:ext cx="4270413" cy="1061829"/>
          </a:xfrm>
          <a:prstGeom prst="rect">
            <a:avLst/>
          </a:prstGeom>
          <a:solidFill>
            <a:schemeClr val="accent5">
              <a:lumMod val="20000"/>
              <a:lumOff val="80000"/>
              <a:alpha val="36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GB" sz="1050" b="1" dirty="0">
                <a:solidFill>
                  <a:schemeClr val="accent1">
                    <a:lumMod val="75000"/>
                  </a:schemeClr>
                </a:solidFill>
              </a:rPr>
              <a:t>Key to graph: </a:t>
            </a:r>
          </a:p>
          <a:p>
            <a:pPr marL="0" indent="0">
              <a:buNone/>
            </a:pPr>
            <a:r>
              <a:rPr lang="en-GB" sz="1050" dirty="0">
                <a:solidFill>
                  <a:schemeClr val="accent1">
                    <a:lumMod val="75000"/>
                  </a:schemeClr>
                </a:solidFill>
              </a:rPr>
              <a:t>Grey – 1800-1870 Sea level estimates from various data</a:t>
            </a:r>
          </a:p>
          <a:p>
            <a:pPr marL="0" indent="0">
              <a:buNone/>
            </a:pPr>
            <a:r>
              <a:rPr lang="en-GB" sz="1050" dirty="0">
                <a:solidFill>
                  <a:schemeClr val="accent1">
                    <a:lumMod val="75000"/>
                  </a:schemeClr>
                </a:solidFill>
              </a:rPr>
              <a:t>Red – 1870 -2008 Red line = mean Sea level reconstructed from tide gauges with red shading the range of variations. Green line is sea level observed from satellite altimetry</a:t>
            </a:r>
          </a:p>
          <a:p>
            <a:pPr marL="0" indent="0">
              <a:buNone/>
            </a:pPr>
            <a:r>
              <a:rPr lang="en-GB" sz="1050" dirty="0">
                <a:solidFill>
                  <a:schemeClr val="accent1">
                    <a:lumMod val="75000"/>
                  </a:schemeClr>
                </a:solidFill>
              </a:rPr>
              <a:t>Blue – 2008 -2100 Range of model sea level projections</a:t>
            </a:r>
            <a:endParaRPr lang="en-GB" sz="1200" dirty="0">
              <a:solidFill>
                <a:schemeClr val="accent1">
                  <a:lumMod val="75000"/>
                </a:schemeClr>
              </a:solidFill>
            </a:endParaRPr>
          </a:p>
        </p:txBody>
      </p:sp>
      <p:sp>
        <p:nvSpPr>
          <p:cNvPr id="11" name="TextBox 10">
            <a:extLst>
              <a:ext uri="{FF2B5EF4-FFF2-40B4-BE49-F238E27FC236}">
                <a16:creationId xmlns:a16="http://schemas.microsoft.com/office/drawing/2014/main" id="{AB64F0EA-5E34-45DB-8EB7-C9AD02F05BA8}"/>
              </a:ext>
            </a:extLst>
          </p:cNvPr>
          <p:cNvSpPr txBox="1"/>
          <p:nvPr/>
        </p:nvSpPr>
        <p:spPr>
          <a:xfrm>
            <a:off x="394113" y="4450707"/>
            <a:ext cx="4177887" cy="577081"/>
          </a:xfrm>
          <a:prstGeom prst="rect">
            <a:avLst/>
          </a:prstGeom>
          <a:solidFill>
            <a:schemeClr val="accent5">
              <a:lumMod val="20000"/>
              <a:lumOff val="80000"/>
              <a:alpha val="36000"/>
            </a:schemeClr>
          </a:solidFill>
        </p:spPr>
        <p:txBody>
          <a:bodyPr wrap="square" rtlCol="0">
            <a:spAutoFit/>
          </a:bodyPr>
          <a:lstStyle>
            <a:defPPr>
              <a:defRPr lang="en-US"/>
            </a:defPPr>
            <a:lvl1pPr indent="0" defTabSz="914400">
              <a:buNone/>
              <a:defRPr sz="1050" b="1">
                <a:solidFill>
                  <a:schemeClr val="accent1">
                    <a:lumMod val="75000"/>
                  </a:schemeClr>
                </a:solidFill>
              </a:defRPr>
            </a:lvl1pPr>
            <a:lvl2pPr defTabSz="914400"/>
            <a:lvl3pPr defTabSz="914400"/>
            <a:lvl4pPr defTabSz="914400"/>
            <a:lvl5pPr defTabSz="914400"/>
            <a:lvl6pPr defTabSz="914400"/>
            <a:lvl7pPr defTabSz="914400"/>
            <a:lvl8pPr defTabSz="914400"/>
            <a:lvl9pPr defTabSz="914400"/>
          </a:lstStyle>
          <a:p>
            <a:r>
              <a:rPr lang="en-GB" b="0" dirty="0"/>
              <a:t>Image source:  </a:t>
            </a:r>
            <a:r>
              <a:rPr lang="en-GB" b="0" dirty="0">
                <a:hlinkClick r:id="rId5">
                  <a:extLst>
                    <a:ext uri="{A12FA001-AC4F-418D-AE19-62706E023703}">
                      <ahyp:hlinkClr xmlns:ahyp="http://schemas.microsoft.com/office/drawing/2018/hyperlinkcolor" val="tx"/>
                    </a:ext>
                  </a:extLst>
                </a:hlinkClick>
              </a:rPr>
              <a:t>https://aambpublicoceanservice.blob.core.windows.net/oceanserviceprod/education/pd/climate/factsheets/issea.pdf</a:t>
            </a:r>
            <a:endParaRPr lang="en-GB" b="0" dirty="0"/>
          </a:p>
        </p:txBody>
      </p:sp>
    </p:spTree>
    <p:extLst>
      <p:ext uri="{BB962C8B-B14F-4D97-AF65-F5344CB8AC3E}">
        <p14:creationId xmlns:p14="http://schemas.microsoft.com/office/powerpoint/2010/main" val="4274263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957233" y="4474634"/>
            <a:ext cx="3771900" cy="444500"/>
          </a:xfrm>
          <a:prstGeom prst="rect">
            <a:avLst/>
          </a:prstGeom>
        </p:spPr>
      </p:pic>
      <p:sp>
        <p:nvSpPr>
          <p:cNvPr id="9" name="Subtitle 2"/>
          <p:cNvSpPr txBox="1">
            <a:spLocks/>
          </p:cNvSpPr>
          <p:nvPr/>
        </p:nvSpPr>
        <p:spPr>
          <a:xfrm>
            <a:off x="427765" y="0"/>
            <a:ext cx="8337565" cy="1058333"/>
          </a:xfrm>
          <a:prstGeom prst="rect">
            <a:avLst/>
          </a:prstGeom>
        </p:spPr>
        <p:txBody>
          <a:bodyPr vert="horz" lIns="91440" tIns="45720" rIns="91440" bIns="45720" rtlCol="0" anchor="ctr" anchorCtr="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GB" sz="2800" b="1" dirty="0">
                <a:solidFill>
                  <a:srgbClr val="62BAB7"/>
                </a:solidFill>
              </a:rPr>
              <a:t>Activity: Need for sustainable management. Impacts of flooding and sea level rise</a:t>
            </a:r>
            <a:endParaRPr lang="en-GB" sz="2800" dirty="0">
              <a:solidFill>
                <a:srgbClr val="62BAB7"/>
              </a:solidFill>
            </a:endParaRPr>
          </a:p>
        </p:txBody>
      </p:sp>
      <p:pic>
        <p:nvPicPr>
          <p:cNvPr id="12" name="Picture 11"/>
          <p:cNvPicPr>
            <a:picLocks noChangeAspect="1"/>
          </p:cNvPicPr>
          <p:nvPr/>
        </p:nvPicPr>
        <p:blipFill>
          <a:blip r:embed="rId4"/>
          <a:stretch>
            <a:fillRect/>
          </a:stretch>
        </p:blipFill>
        <p:spPr>
          <a:xfrm>
            <a:off x="0" y="1027849"/>
            <a:ext cx="9168547" cy="3364802"/>
          </a:xfrm>
          <a:prstGeom prst="rect">
            <a:avLst/>
          </a:prstGeom>
        </p:spPr>
      </p:pic>
      <p:sp>
        <p:nvSpPr>
          <p:cNvPr id="8" name="Subtitle 2"/>
          <p:cNvSpPr txBox="1">
            <a:spLocks/>
          </p:cNvSpPr>
          <p:nvPr/>
        </p:nvSpPr>
        <p:spPr>
          <a:xfrm>
            <a:off x="5339039" y="1545771"/>
            <a:ext cx="3390094" cy="284833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GB" sz="1400" dirty="0">
                <a:solidFill>
                  <a:srgbClr val="005D9D"/>
                </a:solidFill>
              </a:rPr>
              <a:t>The OS Map extract shows the Lower Otter and the Coast. The image shows projected flooding resulting from sea level rise by the year 2100 with no human intervention.</a:t>
            </a:r>
          </a:p>
          <a:p>
            <a:pPr marL="285750" indent="-285750" algn="l">
              <a:spcBef>
                <a:spcPts val="0"/>
              </a:spcBef>
              <a:buFont typeface="Arial" panose="020B0604020202020204" pitchFamily="34" charset="0"/>
              <a:buChar char="•"/>
            </a:pPr>
            <a:endParaRPr lang="en-GB" sz="1400" dirty="0">
              <a:solidFill>
                <a:srgbClr val="005D9D"/>
              </a:solidFill>
            </a:endParaRPr>
          </a:p>
          <a:p>
            <a:pPr algn="l">
              <a:spcBef>
                <a:spcPts val="0"/>
              </a:spcBef>
            </a:pPr>
            <a:r>
              <a:rPr lang="en-GB" sz="1400" dirty="0">
                <a:solidFill>
                  <a:srgbClr val="005D9D"/>
                </a:solidFill>
              </a:rPr>
              <a:t>Using map evidence and the student PowerPoint, describe and explain which land uses and human activities are at risk from increased river and coastal flooding in the Lower Otter. </a:t>
            </a:r>
          </a:p>
        </p:txBody>
      </p:sp>
      <p:pic>
        <p:nvPicPr>
          <p:cNvPr id="6" name="Content Placeholder 4" descr="Graphical user interface, map&#10;&#10;Description automatically generated">
            <a:extLst>
              <a:ext uri="{FF2B5EF4-FFF2-40B4-BE49-F238E27FC236}">
                <a16:creationId xmlns:a16="http://schemas.microsoft.com/office/drawing/2014/main" id="{193A8DFF-2FBE-D535-89E0-875FFCDB3644}"/>
              </a:ext>
            </a:extLst>
          </p:cNvPr>
          <p:cNvPicPr>
            <a:picLocks/>
          </p:cNvPicPr>
          <p:nvPr/>
        </p:nvPicPr>
        <p:blipFill rotWithShape="1">
          <a:blip r:embed="rId5" cstate="print">
            <a:extLst>
              <a:ext uri="{28A0092B-C50C-407E-A947-70E740481C1C}">
                <a14:useLocalDpi xmlns:a14="http://schemas.microsoft.com/office/drawing/2010/main"/>
              </a:ext>
            </a:extLst>
          </a:blip>
          <a:srcRect l="1828" r="53626"/>
          <a:stretch/>
        </p:blipFill>
        <p:spPr bwMode="auto">
          <a:xfrm>
            <a:off x="445987" y="1108540"/>
            <a:ext cx="1840013" cy="2868374"/>
          </a:xfrm>
          <a:prstGeom prst="rect">
            <a:avLst/>
          </a:prstGeom>
          <a:ln>
            <a:solidFill>
              <a:sysClr val="windowText" lastClr="000000"/>
            </a:solid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41AA02AD-7753-452C-D24F-BC7B9538716A}"/>
              </a:ext>
            </a:extLst>
          </p:cNvPr>
          <p:cNvPicPr>
            <a:picLocks noChangeAspect="1"/>
          </p:cNvPicPr>
          <p:nvPr/>
        </p:nvPicPr>
        <p:blipFill>
          <a:blip r:embed="rId6"/>
          <a:stretch>
            <a:fillRect/>
          </a:stretch>
        </p:blipFill>
        <p:spPr>
          <a:xfrm>
            <a:off x="3193142" y="1090089"/>
            <a:ext cx="1565867" cy="3079804"/>
          </a:xfrm>
          <a:prstGeom prst="rect">
            <a:avLst/>
          </a:prstGeom>
        </p:spPr>
      </p:pic>
      <p:sp>
        <p:nvSpPr>
          <p:cNvPr id="11" name="TextBox 6">
            <a:extLst>
              <a:ext uri="{FF2B5EF4-FFF2-40B4-BE49-F238E27FC236}">
                <a16:creationId xmlns:a16="http://schemas.microsoft.com/office/drawing/2014/main" id="{63647406-4B0B-CCB9-7979-4FAF47F3C6A4}"/>
              </a:ext>
            </a:extLst>
          </p:cNvPr>
          <p:cNvSpPr txBox="1"/>
          <p:nvPr/>
        </p:nvSpPr>
        <p:spPr>
          <a:xfrm>
            <a:off x="2529300" y="1796429"/>
            <a:ext cx="35921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
            </a:r>
          </a:p>
        </p:txBody>
      </p:sp>
      <p:cxnSp>
        <p:nvCxnSpPr>
          <p:cNvPr id="13" name="Straight Arrow Connector 12">
            <a:extLst>
              <a:ext uri="{FF2B5EF4-FFF2-40B4-BE49-F238E27FC236}">
                <a16:creationId xmlns:a16="http://schemas.microsoft.com/office/drawing/2014/main" id="{9DE9C6CD-7D09-2A48-71FE-7066E39773D1}"/>
              </a:ext>
            </a:extLst>
          </p:cNvPr>
          <p:cNvCxnSpPr>
            <a:cxnSpLocks/>
          </p:cNvCxnSpPr>
          <p:nvPr/>
        </p:nvCxnSpPr>
        <p:spPr>
          <a:xfrm flipV="1">
            <a:off x="2708908" y="2264229"/>
            <a:ext cx="0" cy="64542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4486B97-7AFE-5E39-D2D6-64EDE09E94D4}"/>
              </a:ext>
            </a:extLst>
          </p:cNvPr>
          <p:cNvCxnSpPr>
            <a:cxnSpLocks/>
          </p:cNvCxnSpPr>
          <p:nvPr/>
        </p:nvCxnSpPr>
        <p:spPr>
          <a:xfrm>
            <a:off x="672695" y="4027121"/>
            <a:ext cx="1201002"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524E3DA-D75B-D532-3ACC-74E4FF3E97F6}"/>
              </a:ext>
            </a:extLst>
          </p:cNvPr>
          <p:cNvSpPr txBox="1"/>
          <p:nvPr/>
        </p:nvSpPr>
        <p:spPr>
          <a:xfrm>
            <a:off x="861191" y="4027121"/>
            <a:ext cx="1009604"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t>    1 KM</a:t>
            </a:r>
          </a:p>
        </p:txBody>
      </p:sp>
      <p:sp>
        <p:nvSpPr>
          <p:cNvPr id="16" name="TextBox 2">
            <a:extLst>
              <a:ext uri="{FF2B5EF4-FFF2-40B4-BE49-F238E27FC236}">
                <a16:creationId xmlns:a16="http://schemas.microsoft.com/office/drawing/2014/main" id="{6F8C9881-C6E4-5B13-780F-7298C7344F70}"/>
              </a:ext>
            </a:extLst>
          </p:cNvPr>
          <p:cNvSpPr txBox="1"/>
          <p:nvPr/>
        </p:nvSpPr>
        <p:spPr>
          <a:xfrm>
            <a:off x="321806" y="4353586"/>
            <a:ext cx="4344537"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chemeClr val="accent1">
                    <a:lumMod val="75000"/>
                  </a:schemeClr>
                </a:solidFill>
              </a:rPr>
              <a:t>Image source: </a:t>
            </a:r>
            <a:r>
              <a:rPr lang="en-GB" sz="1100" dirty="0">
                <a:solidFill>
                  <a:schemeClr val="accent1">
                    <a:lumMod val="75000"/>
                  </a:schemeClr>
                </a:solidFill>
                <a:hlinkClick r:id="rId7">
                  <a:extLst>
                    <a:ext uri="{A12FA001-AC4F-418D-AE19-62706E023703}">
                      <ahyp:hlinkClr xmlns:ahyp="http://schemas.microsoft.com/office/drawing/2018/hyperlinkcolor" val="tx"/>
                    </a:ext>
                  </a:extLst>
                </a:hlinkClick>
              </a:rPr>
              <a:t>Climate Central | Land projected to be below annual flood level in 2100</a:t>
            </a:r>
            <a:endParaRPr lang="en-GB" sz="1100" b="1" dirty="0">
              <a:solidFill>
                <a:schemeClr val="accent1">
                  <a:lumMod val="75000"/>
                </a:schemeClr>
              </a:solidFill>
            </a:endParaRPr>
          </a:p>
          <a:p>
            <a:r>
              <a:rPr lang="en-GB" sz="1100" dirty="0">
                <a:solidFill>
                  <a:schemeClr val="accent1">
                    <a:lumMod val="75000"/>
                  </a:schemeClr>
                </a:solidFill>
              </a:rPr>
              <a:t>Alternative source: </a:t>
            </a:r>
            <a:r>
              <a:rPr lang="en-GB" sz="1100" dirty="0">
                <a:solidFill>
                  <a:schemeClr val="accent1">
                    <a:lumMod val="75000"/>
                  </a:schemeClr>
                </a:solidFill>
                <a:hlinkClick r:id="rId8">
                  <a:extLst>
                    <a:ext uri="{A12FA001-AC4F-418D-AE19-62706E023703}">
                      <ahyp:hlinkClr xmlns:ahyp="http://schemas.microsoft.com/office/drawing/2018/hyperlinkcolor" val="tx"/>
                    </a:ext>
                  </a:extLst>
                </a:hlinkClick>
              </a:rPr>
              <a:t>Budleigh Salterton news: news and sport in Budleigh - East Devon News</a:t>
            </a:r>
            <a:endParaRPr lang="en-GB" sz="1400" dirty="0">
              <a:solidFill>
                <a:schemeClr val="accent1">
                  <a:lumMod val="75000"/>
                </a:schemeClr>
              </a:solidFill>
            </a:endParaRPr>
          </a:p>
        </p:txBody>
      </p:sp>
    </p:spTree>
    <p:extLst>
      <p:ext uri="{BB962C8B-B14F-4D97-AF65-F5344CB8AC3E}">
        <p14:creationId xmlns:p14="http://schemas.microsoft.com/office/powerpoint/2010/main" val="3093241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957233" y="4474634"/>
            <a:ext cx="3771900" cy="444500"/>
          </a:xfrm>
          <a:prstGeom prst="rect">
            <a:avLst/>
          </a:prstGeom>
        </p:spPr>
      </p:pic>
      <p:sp>
        <p:nvSpPr>
          <p:cNvPr id="9" name="Subtitle 2"/>
          <p:cNvSpPr txBox="1">
            <a:spLocks/>
          </p:cNvSpPr>
          <p:nvPr/>
        </p:nvSpPr>
        <p:spPr>
          <a:xfrm>
            <a:off x="427765" y="0"/>
            <a:ext cx="8337565" cy="1027849"/>
          </a:xfrm>
          <a:prstGeom prst="rect">
            <a:avLst/>
          </a:prstGeom>
        </p:spPr>
        <p:txBody>
          <a:bodyPr vert="horz" lIns="91440" tIns="45720" rIns="91440" bIns="45720" rtlCol="0" anchor="ctr" anchorCtr="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br>
              <a:rPr lang="en-GB" b="1" dirty="0">
                <a:solidFill>
                  <a:srgbClr val="62BAB7"/>
                </a:solidFill>
              </a:rPr>
            </a:br>
            <a:r>
              <a:rPr lang="en-GB" b="1" dirty="0">
                <a:solidFill>
                  <a:srgbClr val="62BAB7"/>
                </a:solidFill>
              </a:rPr>
              <a:t>Activity: Sediment sources and sinks</a:t>
            </a:r>
            <a:br>
              <a:rPr lang="en-GB" b="1" dirty="0">
                <a:solidFill>
                  <a:srgbClr val="62BAB7"/>
                </a:solidFill>
              </a:rPr>
            </a:br>
            <a:endParaRPr lang="en-GB" dirty="0">
              <a:solidFill>
                <a:srgbClr val="62BAB7"/>
              </a:solidFill>
            </a:endParaRPr>
          </a:p>
        </p:txBody>
      </p:sp>
      <p:pic>
        <p:nvPicPr>
          <p:cNvPr id="12" name="Picture 11"/>
          <p:cNvPicPr>
            <a:picLocks noChangeAspect="1"/>
          </p:cNvPicPr>
          <p:nvPr/>
        </p:nvPicPr>
        <p:blipFill>
          <a:blip r:embed="rId4"/>
          <a:stretch>
            <a:fillRect/>
          </a:stretch>
        </p:blipFill>
        <p:spPr>
          <a:xfrm>
            <a:off x="0" y="1027849"/>
            <a:ext cx="9168547" cy="3364802"/>
          </a:xfrm>
          <a:prstGeom prst="rect">
            <a:avLst/>
          </a:prstGeom>
        </p:spPr>
      </p:pic>
      <p:sp>
        <p:nvSpPr>
          <p:cNvPr id="8" name="Subtitle 2"/>
          <p:cNvSpPr txBox="1">
            <a:spLocks/>
          </p:cNvSpPr>
          <p:nvPr/>
        </p:nvSpPr>
        <p:spPr>
          <a:xfrm>
            <a:off x="5508171" y="1444171"/>
            <a:ext cx="3220962" cy="297896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spcBef>
                <a:spcPts val="0"/>
              </a:spcBef>
              <a:buFont typeface="+mj-lt"/>
              <a:buAutoNum type="alphaUcPeriod"/>
            </a:pPr>
            <a:r>
              <a:rPr lang="en-GB" sz="1400" dirty="0">
                <a:solidFill>
                  <a:srgbClr val="005D9D"/>
                </a:solidFill>
              </a:rPr>
              <a:t>On a sketch of this photo, identify three fluvial and three marine sources of sediments in this sediment cell, and three areas where sediments are being deposited.</a:t>
            </a:r>
          </a:p>
          <a:p>
            <a:pPr marL="342900" indent="-342900" algn="l">
              <a:spcBef>
                <a:spcPts val="0"/>
              </a:spcBef>
              <a:buFont typeface="+mj-lt"/>
              <a:buAutoNum type="alphaUcPeriod"/>
            </a:pPr>
            <a:endParaRPr lang="en-GB" sz="1400" dirty="0">
              <a:solidFill>
                <a:srgbClr val="005D9D"/>
              </a:solidFill>
            </a:endParaRPr>
          </a:p>
          <a:p>
            <a:pPr marL="342900" indent="-342900" algn="l">
              <a:spcBef>
                <a:spcPts val="0"/>
              </a:spcBef>
              <a:buFont typeface="+mj-lt"/>
              <a:buAutoNum type="alphaUcPeriod"/>
            </a:pPr>
            <a:r>
              <a:rPr lang="en-GB" sz="1400" dirty="0">
                <a:solidFill>
                  <a:srgbClr val="005D9D"/>
                </a:solidFill>
              </a:rPr>
              <a:t>Explain how human activities are likely to affect the movement and deposition of sediments in this sediment cell.</a:t>
            </a:r>
          </a:p>
          <a:p>
            <a:pPr marL="285750" indent="-285750" algn="l">
              <a:spcBef>
                <a:spcPts val="0"/>
              </a:spcBef>
              <a:buFont typeface="Arial" panose="020B0604020202020204" pitchFamily="34" charset="0"/>
              <a:buChar char="•"/>
            </a:pPr>
            <a:endParaRPr lang="en-GB" sz="1400" dirty="0">
              <a:solidFill>
                <a:srgbClr val="005D9D"/>
              </a:solidFill>
            </a:endParaRPr>
          </a:p>
        </p:txBody>
      </p:sp>
      <p:pic>
        <p:nvPicPr>
          <p:cNvPr id="6" name="Picture 5">
            <a:extLst>
              <a:ext uri="{FF2B5EF4-FFF2-40B4-BE49-F238E27FC236}">
                <a16:creationId xmlns:a16="http://schemas.microsoft.com/office/drawing/2014/main" id="{E81C20B7-F0C5-C72A-170E-3CA73462F8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819" y="1141062"/>
            <a:ext cx="4480534" cy="2872137"/>
          </a:xfrm>
          <a:prstGeom prst="rect">
            <a:avLst/>
          </a:prstGeom>
          <a:ln w="38100" cap="sq">
            <a:noFill/>
            <a:prstDash val="solid"/>
            <a:miter lim="800000"/>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369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957233" y="4474634"/>
            <a:ext cx="3771900" cy="444500"/>
          </a:xfrm>
          <a:prstGeom prst="rect">
            <a:avLst/>
          </a:prstGeom>
        </p:spPr>
      </p:pic>
      <p:sp>
        <p:nvSpPr>
          <p:cNvPr id="9" name="Subtitle 2"/>
          <p:cNvSpPr txBox="1">
            <a:spLocks/>
          </p:cNvSpPr>
          <p:nvPr/>
        </p:nvSpPr>
        <p:spPr>
          <a:xfrm>
            <a:off x="427765" y="0"/>
            <a:ext cx="8337565" cy="1058333"/>
          </a:xfrm>
          <a:prstGeom prst="rect">
            <a:avLst/>
          </a:prstGeom>
        </p:spPr>
        <p:txBody>
          <a:bodyPr vert="horz" lIns="91440" tIns="45720" rIns="91440" bIns="45720" rtlCol="0" anchor="ctr" anchorCtr="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GB" b="1" dirty="0">
                <a:solidFill>
                  <a:srgbClr val="62BAB7"/>
                </a:solidFill>
              </a:rPr>
              <a:t>Activity: Processes in the sediment cell </a:t>
            </a:r>
            <a:endParaRPr lang="en-GB" dirty="0">
              <a:solidFill>
                <a:srgbClr val="62BAB7"/>
              </a:solidFill>
            </a:endParaRPr>
          </a:p>
        </p:txBody>
      </p:sp>
      <p:pic>
        <p:nvPicPr>
          <p:cNvPr id="12" name="Picture 11"/>
          <p:cNvPicPr>
            <a:picLocks noChangeAspect="1"/>
          </p:cNvPicPr>
          <p:nvPr/>
        </p:nvPicPr>
        <p:blipFill>
          <a:blip r:embed="rId4"/>
          <a:stretch>
            <a:fillRect/>
          </a:stretch>
        </p:blipFill>
        <p:spPr>
          <a:xfrm>
            <a:off x="0" y="1027849"/>
            <a:ext cx="9168547" cy="3364802"/>
          </a:xfrm>
          <a:prstGeom prst="rect">
            <a:avLst/>
          </a:prstGeom>
        </p:spPr>
      </p:pic>
      <p:sp>
        <p:nvSpPr>
          <p:cNvPr id="8" name="Subtitle 2"/>
          <p:cNvSpPr txBox="1">
            <a:spLocks/>
          </p:cNvSpPr>
          <p:nvPr/>
        </p:nvSpPr>
        <p:spPr>
          <a:xfrm>
            <a:off x="5222449" y="1085652"/>
            <a:ext cx="3542881" cy="331450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GB" sz="1200" dirty="0">
                <a:solidFill>
                  <a:srgbClr val="005D9D"/>
                </a:solidFill>
              </a:rPr>
              <a:t>The photograph shows the mouth of the River Otter.  Slide 7 in the student PowerPoint shows details of the sediment movements along this section of coast. </a:t>
            </a:r>
          </a:p>
          <a:p>
            <a:pPr marL="285750" indent="-285750" algn="l">
              <a:spcBef>
                <a:spcPts val="0"/>
              </a:spcBef>
              <a:buFont typeface="Arial" panose="020B0604020202020204" pitchFamily="34" charset="0"/>
              <a:buChar char="•"/>
            </a:pPr>
            <a:endParaRPr lang="en-GB" sz="1200" dirty="0">
              <a:solidFill>
                <a:srgbClr val="005D9D"/>
              </a:solidFill>
            </a:endParaRPr>
          </a:p>
          <a:p>
            <a:pPr marL="342900" indent="-342900" algn="l">
              <a:spcBef>
                <a:spcPts val="0"/>
              </a:spcBef>
              <a:buFont typeface="+mj-lt"/>
              <a:buAutoNum type="alphaLcParenR"/>
            </a:pPr>
            <a:r>
              <a:rPr lang="en-GB" sz="1200" dirty="0">
                <a:solidFill>
                  <a:srgbClr val="005D9D"/>
                </a:solidFill>
              </a:rPr>
              <a:t>Explain how littoral drift (longshore drift) has contributed to the development of the pebble ridge (spit) across the mouth of the Otter estuary.</a:t>
            </a:r>
          </a:p>
          <a:p>
            <a:pPr marL="342900" indent="-342900" algn="l">
              <a:spcBef>
                <a:spcPts val="0"/>
              </a:spcBef>
              <a:buFont typeface="+mj-lt"/>
              <a:buAutoNum type="alphaLcParenR"/>
            </a:pPr>
            <a:endParaRPr lang="en-GB" sz="1200" dirty="0">
              <a:solidFill>
                <a:srgbClr val="005D9D"/>
              </a:solidFill>
            </a:endParaRPr>
          </a:p>
          <a:p>
            <a:pPr marL="342900" indent="-342900" algn="l">
              <a:spcBef>
                <a:spcPts val="0"/>
              </a:spcBef>
              <a:buFont typeface="+mj-lt"/>
              <a:buAutoNum type="alphaLcParenR"/>
            </a:pPr>
            <a:r>
              <a:rPr lang="en-GB" sz="1200" dirty="0">
                <a:solidFill>
                  <a:srgbClr val="005D9D"/>
                </a:solidFill>
              </a:rPr>
              <a:t>Explain the processes which cause some river sediments to be naturally deposited within the estuary forming mudflats and salt marshes.</a:t>
            </a:r>
          </a:p>
          <a:p>
            <a:pPr marL="342900" indent="-342900" algn="l">
              <a:spcBef>
                <a:spcPts val="0"/>
              </a:spcBef>
              <a:buFont typeface="+mj-lt"/>
              <a:buAutoNum type="alphaLcParenR"/>
            </a:pPr>
            <a:endParaRPr lang="en-GB" sz="1200" dirty="0">
              <a:solidFill>
                <a:srgbClr val="005D9D"/>
              </a:solidFill>
            </a:endParaRPr>
          </a:p>
          <a:p>
            <a:pPr marL="342900" indent="-342900" algn="l">
              <a:spcBef>
                <a:spcPts val="0"/>
              </a:spcBef>
              <a:buFont typeface="+mj-lt"/>
              <a:buAutoNum type="alphaLcParenR"/>
            </a:pPr>
            <a:r>
              <a:rPr lang="en-GB" sz="1200" dirty="0">
                <a:solidFill>
                  <a:srgbClr val="005D9D"/>
                </a:solidFill>
              </a:rPr>
              <a:t>How would hard engineering solutions such as cliff protection, sea walls and embankments affect the natural movements of sediment in this area?</a:t>
            </a:r>
          </a:p>
          <a:p>
            <a:pPr marL="285750" indent="-285750" algn="l">
              <a:spcBef>
                <a:spcPts val="0"/>
              </a:spcBef>
              <a:buFont typeface="Arial" panose="020B0604020202020204" pitchFamily="34" charset="0"/>
              <a:buChar char="•"/>
            </a:pPr>
            <a:endParaRPr lang="en-GB" sz="1200" dirty="0">
              <a:solidFill>
                <a:srgbClr val="005D9D"/>
              </a:solidFill>
            </a:endParaRPr>
          </a:p>
          <a:p>
            <a:pPr marL="285750" indent="-285750" algn="l">
              <a:spcBef>
                <a:spcPts val="0"/>
              </a:spcBef>
              <a:buFont typeface="Arial" panose="020B0604020202020204" pitchFamily="34" charset="0"/>
              <a:buChar char="•"/>
            </a:pPr>
            <a:endParaRPr lang="en-GB" sz="1200" dirty="0">
              <a:solidFill>
                <a:srgbClr val="005D9D"/>
              </a:solidFill>
            </a:endParaRPr>
          </a:p>
        </p:txBody>
      </p:sp>
      <p:pic>
        <p:nvPicPr>
          <p:cNvPr id="6" name="Picture 5" descr="A picture containing outdoor, nature, mountain, shore&#10;&#10;Description automatically generated">
            <a:extLst>
              <a:ext uri="{FF2B5EF4-FFF2-40B4-BE49-F238E27FC236}">
                <a16:creationId xmlns:a16="http://schemas.microsoft.com/office/drawing/2014/main" id="{188E00B3-9489-361E-03DC-6318E226704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4816" y="1221012"/>
            <a:ext cx="4702417" cy="2647649"/>
          </a:xfrm>
          <a:prstGeom prst="rect">
            <a:avLst/>
          </a:prstGeom>
          <a:noFill/>
        </p:spPr>
      </p:pic>
    </p:spTree>
    <p:extLst>
      <p:ext uri="{BB962C8B-B14F-4D97-AF65-F5344CB8AC3E}">
        <p14:creationId xmlns:p14="http://schemas.microsoft.com/office/powerpoint/2010/main" val="1697021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957233" y="4474634"/>
            <a:ext cx="3771900" cy="444500"/>
          </a:xfrm>
          <a:prstGeom prst="rect">
            <a:avLst/>
          </a:prstGeom>
        </p:spPr>
      </p:pic>
      <p:sp>
        <p:nvSpPr>
          <p:cNvPr id="9" name="Subtitle 2"/>
          <p:cNvSpPr txBox="1">
            <a:spLocks/>
          </p:cNvSpPr>
          <p:nvPr/>
        </p:nvSpPr>
        <p:spPr>
          <a:xfrm>
            <a:off x="427765" y="0"/>
            <a:ext cx="8337565" cy="1058333"/>
          </a:xfrm>
          <a:prstGeom prst="rect">
            <a:avLst/>
          </a:prstGeom>
        </p:spPr>
        <p:txBody>
          <a:bodyPr vert="horz" lIns="91440" tIns="45720" rIns="91440" bIns="45720" rtlCol="0" anchor="ctr" anchorCtr="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GB" b="1" dirty="0">
                <a:solidFill>
                  <a:srgbClr val="62BAB7"/>
                </a:solidFill>
              </a:rPr>
              <a:t>Activity: Management options</a:t>
            </a:r>
            <a:endParaRPr lang="en-GB" dirty="0">
              <a:solidFill>
                <a:srgbClr val="62BAB7"/>
              </a:solidFill>
            </a:endParaRPr>
          </a:p>
        </p:txBody>
      </p:sp>
      <p:pic>
        <p:nvPicPr>
          <p:cNvPr id="12" name="Picture 11"/>
          <p:cNvPicPr>
            <a:picLocks noChangeAspect="1"/>
          </p:cNvPicPr>
          <p:nvPr/>
        </p:nvPicPr>
        <p:blipFill>
          <a:blip r:embed="rId4"/>
          <a:stretch>
            <a:fillRect/>
          </a:stretch>
        </p:blipFill>
        <p:spPr>
          <a:xfrm>
            <a:off x="-12274" y="1027849"/>
            <a:ext cx="9168547" cy="3364802"/>
          </a:xfrm>
          <a:prstGeom prst="rect">
            <a:avLst/>
          </a:prstGeom>
        </p:spPr>
      </p:pic>
      <p:sp>
        <p:nvSpPr>
          <p:cNvPr id="8" name="Subtitle 2"/>
          <p:cNvSpPr txBox="1">
            <a:spLocks/>
          </p:cNvSpPr>
          <p:nvPr/>
        </p:nvSpPr>
        <p:spPr>
          <a:xfrm>
            <a:off x="4753424" y="1108633"/>
            <a:ext cx="4157133" cy="331450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GB" sz="1400" dirty="0">
                <a:solidFill>
                  <a:srgbClr val="005D9D"/>
                </a:solidFill>
              </a:rPr>
              <a:t>Three management options were considered for the Lower Otter: </a:t>
            </a:r>
          </a:p>
          <a:p>
            <a:pPr marL="342900" indent="-342900" algn="l">
              <a:spcBef>
                <a:spcPts val="0"/>
              </a:spcBef>
              <a:buFont typeface="+mj-lt"/>
              <a:buAutoNum type="alphaLcParenR"/>
            </a:pPr>
            <a:r>
              <a:rPr lang="en-GB" sz="1400" dirty="0">
                <a:solidFill>
                  <a:srgbClr val="005D9D"/>
                </a:solidFill>
              </a:rPr>
              <a:t>No active intervention: the “do nothing option”</a:t>
            </a:r>
          </a:p>
          <a:p>
            <a:pPr marL="342900" indent="-342900" algn="l">
              <a:spcBef>
                <a:spcPts val="0"/>
              </a:spcBef>
              <a:buFont typeface="+mj-lt"/>
              <a:buAutoNum type="alphaLcParenR"/>
            </a:pPr>
            <a:r>
              <a:rPr lang="en-GB" sz="1400" dirty="0">
                <a:solidFill>
                  <a:srgbClr val="005D9D"/>
                </a:solidFill>
              </a:rPr>
              <a:t>Hold the line: maintain existing coastal defences, including maintaining the 200-year-old embankments protecting the reclaimed farmland</a:t>
            </a:r>
          </a:p>
          <a:p>
            <a:pPr marL="342900" indent="-342900" algn="l">
              <a:spcBef>
                <a:spcPts val="0"/>
              </a:spcBef>
              <a:buFont typeface="+mj-lt"/>
              <a:buAutoNum type="alphaLcParenR"/>
            </a:pPr>
            <a:r>
              <a:rPr lang="en-GB" sz="1400" dirty="0">
                <a:solidFill>
                  <a:srgbClr val="005D9D"/>
                </a:solidFill>
              </a:rPr>
              <a:t>Managed realignment: allow the shoreline to adjust by breaching the embankments and allowing the water to re-occupying reclaimed land</a:t>
            </a:r>
          </a:p>
          <a:p>
            <a:pPr algn="l">
              <a:spcBef>
                <a:spcPts val="0"/>
              </a:spcBef>
            </a:pPr>
            <a:r>
              <a:rPr lang="en-GB" sz="1400" dirty="0">
                <a:solidFill>
                  <a:srgbClr val="005D9D"/>
                </a:solidFill>
              </a:rPr>
              <a:t>Referring to the photo and using evidence from the student PowerPoint, explain the advantages or disadvantages of each of the three options for the Lower Otter. </a:t>
            </a:r>
          </a:p>
          <a:p>
            <a:pPr marL="285750" indent="-285750" algn="l">
              <a:spcBef>
                <a:spcPts val="0"/>
              </a:spcBef>
              <a:buFont typeface="Arial" panose="020B0604020202020204" pitchFamily="34" charset="0"/>
              <a:buChar char="•"/>
            </a:pPr>
            <a:endParaRPr lang="en-GB" sz="1400" dirty="0">
              <a:solidFill>
                <a:srgbClr val="005D9D"/>
              </a:solidFill>
            </a:endParaRPr>
          </a:p>
        </p:txBody>
      </p:sp>
      <p:pic>
        <p:nvPicPr>
          <p:cNvPr id="11" name="Picture 10" descr="A body of water with land in the back&#10;&#10;Description automatically generated with low confidence">
            <a:extLst>
              <a:ext uri="{FF2B5EF4-FFF2-40B4-BE49-F238E27FC236}">
                <a16:creationId xmlns:a16="http://schemas.microsoft.com/office/drawing/2014/main" id="{2C92BF2F-21DA-71F0-9DE7-0C40328FFB7D}"/>
              </a:ext>
            </a:extLst>
          </p:cNvPr>
          <p:cNvPicPr>
            <a:picLocks noChangeAspect="1"/>
          </p:cNvPicPr>
          <p:nvPr/>
        </p:nvPicPr>
        <p:blipFill rotWithShape="1">
          <a:blip r:embed="rId5">
            <a:extLst>
              <a:ext uri="{28A0092B-C50C-407E-A947-70E740481C1C}">
                <a14:useLocalDpi xmlns:a14="http://schemas.microsoft.com/office/drawing/2010/main" val="0"/>
              </a:ext>
            </a:extLst>
          </a:blip>
          <a:srcRect b="31965"/>
          <a:stretch/>
        </p:blipFill>
        <p:spPr bwMode="auto">
          <a:xfrm>
            <a:off x="414868" y="1139118"/>
            <a:ext cx="4200824" cy="2857848"/>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69693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957233" y="4474634"/>
            <a:ext cx="3771900" cy="444500"/>
          </a:xfrm>
          <a:prstGeom prst="rect">
            <a:avLst/>
          </a:prstGeom>
        </p:spPr>
      </p:pic>
      <p:sp>
        <p:nvSpPr>
          <p:cNvPr id="9" name="Subtitle 2"/>
          <p:cNvSpPr txBox="1">
            <a:spLocks/>
          </p:cNvSpPr>
          <p:nvPr/>
        </p:nvSpPr>
        <p:spPr>
          <a:xfrm>
            <a:off x="427765" y="0"/>
            <a:ext cx="8337565" cy="1058333"/>
          </a:xfrm>
          <a:prstGeom prst="rect">
            <a:avLst/>
          </a:prstGeom>
        </p:spPr>
        <p:txBody>
          <a:bodyPr vert="horz" lIns="91440" tIns="45720" rIns="91440" bIns="45720" rtlCol="0" anchor="ctr" anchorCtr="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GB" b="1" dirty="0">
                <a:solidFill>
                  <a:srgbClr val="62BAB7"/>
                </a:solidFill>
              </a:rPr>
              <a:t>Activity: Sustainable coastal management</a:t>
            </a:r>
            <a:endParaRPr lang="en-GB" dirty="0">
              <a:solidFill>
                <a:srgbClr val="62BAB7"/>
              </a:solidFill>
            </a:endParaRPr>
          </a:p>
        </p:txBody>
      </p:sp>
      <p:pic>
        <p:nvPicPr>
          <p:cNvPr id="12" name="Picture 11"/>
          <p:cNvPicPr>
            <a:picLocks noChangeAspect="1"/>
          </p:cNvPicPr>
          <p:nvPr/>
        </p:nvPicPr>
        <p:blipFill>
          <a:blip r:embed="rId4"/>
          <a:stretch>
            <a:fillRect/>
          </a:stretch>
        </p:blipFill>
        <p:spPr>
          <a:xfrm>
            <a:off x="0" y="1027849"/>
            <a:ext cx="9168547" cy="3364802"/>
          </a:xfrm>
          <a:prstGeom prst="rect">
            <a:avLst/>
          </a:prstGeom>
        </p:spPr>
      </p:pic>
      <p:sp>
        <p:nvSpPr>
          <p:cNvPr id="8" name="Subtitle 2"/>
          <p:cNvSpPr txBox="1">
            <a:spLocks/>
          </p:cNvSpPr>
          <p:nvPr/>
        </p:nvSpPr>
        <p:spPr>
          <a:xfrm>
            <a:off x="5246826" y="1382383"/>
            <a:ext cx="3518504" cy="331450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GB" sz="1400" dirty="0">
                <a:solidFill>
                  <a:srgbClr val="005D9D"/>
                </a:solidFill>
              </a:rPr>
              <a:t>The preferred option for sustainable coastal management of the Lower Otter was ‘managed realignment’.  </a:t>
            </a:r>
          </a:p>
          <a:p>
            <a:pPr algn="l">
              <a:spcBef>
                <a:spcPts val="0"/>
              </a:spcBef>
            </a:pPr>
            <a:r>
              <a:rPr lang="en-GB" sz="1400" dirty="0">
                <a:solidFill>
                  <a:srgbClr val="005D9D"/>
                </a:solidFill>
              </a:rPr>
              <a:t> </a:t>
            </a:r>
          </a:p>
          <a:p>
            <a:pPr algn="l">
              <a:spcBef>
                <a:spcPts val="0"/>
              </a:spcBef>
            </a:pPr>
            <a:r>
              <a:rPr lang="en-GB" sz="1400" dirty="0">
                <a:solidFill>
                  <a:srgbClr val="005D9D"/>
                </a:solidFill>
              </a:rPr>
              <a:t>Using the information in the student PowerPoint, assess why the project is considered to be both environmentally and economically sustainable.  Refer to flood protection, benefits to wildlife, economic sustainability and improved amenity in your answer. </a:t>
            </a:r>
          </a:p>
          <a:p>
            <a:pPr marL="285750" indent="-285750" algn="l">
              <a:spcBef>
                <a:spcPts val="0"/>
              </a:spcBef>
              <a:buFont typeface="Arial" panose="020B0604020202020204" pitchFamily="34" charset="0"/>
              <a:buChar char="•"/>
            </a:pPr>
            <a:endParaRPr lang="en-GB" sz="1400" dirty="0">
              <a:solidFill>
                <a:srgbClr val="005D9D"/>
              </a:solidFill>
            </a:endParaRPr>
          </a:p>
        </p:txBody>
      </p:sp>
      <p:pic>
        <p:nvPicPr>
          <p:cNvPr id="3" name="Picture 2">
            <a:extLst>
              <a:ext uri="{FF2B5EF4-FFF2-40B4-BE49-F238E27FC236}">
                <a16:creationId xmlns:a16="http://schemas.microsoft.com/office/drawing/2014/main" id="{048C6B72-B8B5-4175-8861-99B664EC7FAB}"/>
              </a:ext>
            </a:extLst>
          </p:cNvPr>
          <p:cNvPicPr>
            <a:picLocks noChangeAspect="1"/>
          </p:cNvPicPr>
          <p:nvPr/>
        </p:nvPicPr>
        <p:blipFill>
          <a:blip r:embed="rId5"/>
          <a:stretch>
            <a:fillRect/>
          </a:stretch>
        </p:blipFill>
        <p:spPr>
          <a:xfrm>
            <a:off x="378670" y="1169730"/>
            <a:ext cx="4650284" cy="2804039"/>
          </a:xfrm>
          <a:prstGeom prst="rect">
            <a:avLst/>
          </a:prstGeom>
        </p:spPr>
      </p:pic>
      <p:sp>
        <p:nvSpPr>
          <p:cNvPr id="10" name="TextBox 9">
            <a:extLst>
              <a:ext uri="{FF2B5EF4-FFF2-40B4-BE49-F238E27FC236}">
                <a16:creationId xmlns:a16="http://schemas.microsoft.com/office/drawing/2014/main" id="{314FE1D7-C5F3-4792-85BB-B65A9321090B}"/>
              </a:ext>
            </a:extLst>
          </p:cNvPr>
          <p:cNvSpPr txBox="1"/>
          <p:nvPr/>
        </p:nvSpPr>
        <p:spPr>
          <a:xfrm>
            <a:off x="295679" y="4463592"/>
            <a:ext cx="4661554" cy="276999"/>
          </a:xfrm>
          <a:prstGeom prst="rect">
            <a:avLst/>
          </a:prstGeom>
          <a:noFill/>
        </p:spPr>
        <p:txBody>
          <a:bodyPr wrap="square">
            <a:spAutoFit/>
          </a:bodyPr>
          <a:lstStyle/>
          <a:p>
            <a:r>
              <a:rPr lang="en-GB" sz="1200" dirty="0">
                <a:solidFill>
                  <a:schemeClr val="accent1">
                    <a:lumMod val="75000"/>
                  </a:schemeClr>
                </a:solidFill>
              </a:rPr>
              <a:t>Lower Otter before management work started</a:t>
            </a:r>
          </a:p>
        </p:txBody>
      </p:sp>
    </p:spTree>
    <p:extLst>
      <p:ext uri="{BB962C8B-B14F-4D97-AF65-F5344CB8AC3E}">
        <p14:creationId xmlns:p14="http://schemas.microsoft.com/office/powerpoint/2010/main" val="28390592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TotalTime>
  <Words>1342</Words>
  <Application>Microsoft Office PowerPoint</Application>
  <PresentationFormat>On-screen Show (16:9)</PresentationFormat>
  <Paragraphs>90</Paragraphs>
  <Slides>13</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 Creative Studio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dc:creator>
  <cp:lastModifiedBy>Kendal Archer</cp:lastModifiedBy>
  <cp:revision>166</cp:revision>
  <dcterms:created xsi:type="dcterms:W3CDTF">2021-03-12T12:04:44Z</dcterms:created>
  <dcterms:modified xsi:type="dcterms:W3CDTF">2022-06-24T14:56:03Z</dcterms:modified>
</cp:coreProperties>
</file>