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98" r:id="rId2"/>
    <p:sldId id="349" r:id="rId3"/>
    <p:sldId id="385" r:id="rId4"/>
    <p:sldId id="393" r:id="rId5"/>
    <p:sldId id="350" r:id="rId6"/>
    <p:sldId id="396" r:id="rId7"/>
    <p:sldId id="395" r:id="rId8"/>
    <p:sldId id="394" r:id="rId9"/>
    <p:sldId id="392" r:id="rId10"/>
    <p:sldId id="399" r:id="rId11"/>
    <p:sldId id="397" r:id="rId12"/>
    <p:sldId id="401" r:id="rId13"/>
    <p:sldId id="403" r:id="rId14"/>
    <p:sldId id="402" r:id="rId15"/>
    <p:sldId id="400" r:id="rId16"/>
    <p:sldId id="398" r:id="rId17"/>
    <p:sldId id="361" r:id="rId18"/>
    <p:sldId id="362" r:id="rId19"/>
    <p:sldId id="363" r:id="rId20"/>
    <p:sldId id="364" r:id="rId21"/>
    <p:sldId id="390" r:id="rId22"/>
    <p:sldId id="345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D9D"/>
    <a:srgbClr val="62BAB7"/>
    <a:srgbClr val="A3A936"/>
    <a:srgbClr val="858666"/>
    <a:srgbClr val="8C922B"/>
    <a:srgbClr val="826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0C457-EAFD-44A1-B0D7-EFBB6B3FDDD0}" type="datetimeFigureOut">
              <a:rPr lang="en-GB" smtClean="0"/>
              <a:t>24/06/2022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6FB82-AD95-47BE-932F-62F56DAA1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341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6FB82-AD95-47BE-932F-62F56DAA1D4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538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6FB82-AD95-47BE-932F-62F56DAA1D4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158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6FB82-AD95-47BE-932F-62F56DAA1D4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63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6FB82-AD95-47BE-932F-62F56DAA1D4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559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6FB82-AD95-47BE-932F-62F56DAA1D4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269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6FB82-AD95-47BE-932F-62F56DAA1D4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240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6FB82-AD95-47BE-932F-62F56DAA1D4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01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6FB82-AD95-47BE-932F-62F56DAA1D4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830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6FB82-AD95-47BE-932F-62F56DAA1D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756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6FB82-AD95-47BE-932F-62F56DAA1D4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60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6FB82-AD95-47BE-932F-62F56DAA1D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904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6FB82-AD95-47BE-932F-62F56DAA1D4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538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6FB82-AD95-47BE-932F-62F56DAA1D4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821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6FB82-AD95-47BE-932F-62F56DAA1D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04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6FB82-AD95-47BE-932F-62F56DAA1D4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444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5C25-91D0-8341-A710-A36416DABE7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71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5C25-91D0-8341-A710-A36416DABE7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2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5C25-91D0-8341-A710-A36416DABE7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5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5C25-91D0-8341-A710-A36416DABE7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7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5C25-91D0-8341-A710-A36416DABE7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9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5C25-91D0-8341-A710-A36416DABE7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6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5C25-91D0-8341-A710-A36416DABE7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66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5C25-91D0-8341-A710-A36416DABE7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4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5C25-91D0-8341-A710-A36416DABE7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3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5C25-91D0-8341-A710-A36416DABE7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96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5C25-91D0-8341-A710-A36416DABE7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5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05C25-91D0-8341-A710-A36416DABE74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80316-398B-6E45-A9FA-73C4A50D5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1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xmouthjournal.co.uk/news/warning-to-motorists-as-roads-severely-flooded-near-exmouth-5780342" TargetMode="External"/><Relationship Id="rId3" Type="http://schemas.openxmlformats.org/officeDocument/2006/relationships/image" Target="../media/image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pacco-interreg.com/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countrymaps.com/map/towns/great_britain/117061762/" TargetMode="External"/><Relationship Id="rId3" Type="http://schemas.openxmlformats.org/officeDocument/2006/relationships/image" Target="../media/image4.emf"/><Relationship Id="rId7" Type="http://schemas.openxmlformats.org/officeDocument/2006/relationships/hyperlink" Target="https://www.riverotterfisheriesassociation.org/maps-of-the-river-otter-catchme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roughthesandglass.typepad.com/through_the_sandglass/2009/05/beach-nourishment-and-sediment-budgets.htm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hyperlink" Target="https://www.scopac.org.uk/scopac_sedimentdb/stott/index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copac.org.uk/scopac_sedimentdb/copyright.htm" TargetMode="External"/><Relationship Id="rId5" Type="http://schemas.openxmlformats.org/officeDocument/2006/relationships/image" Target="../media/image12.gi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005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421481" y="765837"/>
            <a:ext cx="8401050" cy="21103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GB" sz="4400" b="1" dirty="0">
                <a:solidFill>
                  <a:schemeClr val="bg1"/>
                </a:solidFill>
              </a:rPr>
              <a:t>Sustainable coastal management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</a:rPr>
              <a:t>Case Study: Lower Otter Restoration Project, Devon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02" y="4229100"/>
            <a:ext cx="5144804" cy="599253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56106881-6151-44AA-A928-56C24ACBA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914" y="4052664"/>
            <a:ext cx="2735984" cy="95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07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71475" y="0"/>
            <a:ext cx="3957586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2400" b="1" dirty="0">
                <a:solidFill>
                  <a:srgbClr val="62BAB7"/>
                </a:solidFill>
              </a:rPr>
              <a:t>Sustainable management -  the protected areas </a:t>
            </a:r>
            <a:endParaRPr lang="en-GB" sz="2400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27765" y="1271588"/>
            <a:ext cx="4251391" cy="315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5D9D"/>
                </a:solidFill>
              </a:rPr>
              <a:t>The Otter Estuary Nature Reserve is a Site of Special Scientific Interest (SSSI) consisting of important ecosystems including saltmarsh and mudflats.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5D9D"/>
                </a:solidFill>
              </a:rPr>
              <a:t>The coast at the mouth of the estuary is part of the Jurassic Coast World Heritage site and a protected wildlife refuge.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5D9D"/>
                </a:solidFill>
              </a:rPr>
              <a:t>The South West coast path crosses the estuary.</a:t>
            </a:r>
          </a:p>
        </p:txBody>
      </p:sp>
      <p:pic>
        <p:nvPicPr>
          <p:cNvPr id="6" name="Picture 5" descr="See the source image">
            <a:extLst>
              <a:ext uri="{FF2B5EF4-FFF2-40B4-BE49-F238E27FC236}">
                <a16:creationId xmlns:a16="http://schemas.microsoft.com/office/drawing/2014/main" id="{8599146D-F9B9-8E15-181F-74E9F8A1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233" y="70274"/>
            <a:ext cx="3771900" cy="500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159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2800" b="1" dirty="0">
                <a:solidFill>
                  <a:srgbClr val="62BAB7"/>
                </a:solidFill>
              </a:rPr>
              <a:t>Sustainable management – the economic impact of more frequent floods</a:t>
            </a:r>
            <a:endParaRPr lang="en-GB" sz="2800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336256" y="1058333"/>
            <a:ext cx="4586288" cy="324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D9D"/>
                </a:solidFill>
              </a:rPr>
              <a:t>Flooding in 2018 and 2021 caused road closures when the River Otter burst its banks near Otterton.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D9D"/>
                </a:solidFill>
              </a:rPr>
              <a:t>Flood water inundated farmland. The embankments prevented flood water draining away at low tide!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D9D"/>
                </a:solidFill>
              </a:rPr>
              <a:t>Budleigh Salterton Cricket Club grounds and pavilion, and local footpaths were flooded.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D9D"/>
                </a:solidFill>
              </a:rPr>
              <a:t>Climate change and rising sea levels are likely to increase the frequency and size of floods.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D9D"/>
                </a:solidFill>
              </a:rPr>
              <a:t>Rising sea levels will also increase risk of flooding.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endParaRPr lang="en-GB" sz="2000" dirty="0">
              <a:solidFill>
                <a:srgbClr val="005D9D"/>
              </a:solidFill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rgbClr val="005D9D"/>
                </a:solidFill>
              </a:rPr>
              <a:t> </a:t>
            </a:r>
            <a:endParaRPr lang="en-GB" sz="1600" dirty="0">
              <a:solidFill>
                <a:srgbClr val="005D9D"/>
              </a:solidFill>
            </a:endParaRPr>
          </a:p>
        </p:txBody>
      </p:sp>
      <p:pic>
        <p:nvPicPr>
          <p:cNvPr id="6" name="Picture 5" descr="Flood warning near Exmouth and Otterton as River Otter bursts its banks |  Exmouth Journal">
            <a:extLst>
              <a:ext uri="{FF2B5EF4-FFF2-40B4-BE49-F238E27FC236}">
                <a16:creationId xmlns:a16="http://schemas.microsoft.com/office/drawing/2014/main" id="{5F8B43F5-0F1B-4FE0-9035-99C0DD195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2" y="2451364"/>
            <a:ext cx="4215432" cy="2371181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lood warning near Exmouth and Otterton as River Otter bursts its banks |  Exmouth Journal">
            <a:extLst>
              <a:ext uri="{FF2B5EF4-FFF2-40B4-BE49-F238E27FC236}">
                <a16:creationId xmlns:a16="http://schemas.microsoft.com/office/drawing/2014/main" id="{9DA1328C-88F0-4915-A2D2-FABB47E3B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2" y="1107488"/>
            <a:ext cx="2247531" cy="1264237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76C01D-D525-1466-0987-5DE8ECF2CE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96" t="2402" r="3912" b="1533"/>
          <a:stretch/>
        </p:blipFill>
        <p:spPr>
          <a:xfrm>
            <a:off x="2478351" y="1107281"/>
            <a:ext cx="1853693" cy="1264444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B88B11-C277-42AB-B969-E9121A424655}"/>
              </a:ext>
            </a:extLst>
          </p:cNvPr>
          <p:cNvSpPr txBox="1"/>
          <p:nvPr/>
        </p:nvSpPr>
        <p:spPr>
          <a:xfrm>
            <a:off x="61925" y="4822545"/>
            <a:ext cx="45827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https://www.exmouthjournal.co.uk/news/warning-to-motorists-as-roads-severely-flooded-near-exmouth-5780342</a:t>
            </a:r>
            <a:r>
              <a:rPr lang="en-GB" sz="800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996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2800" b="1" dirty="0">
                <a:solidFill>
                  <a:srgbClr val="62BAB7"/>
                </a:solidFill>
              </a:rPr>
              <a:t>Sustainable management – need to address the erosion of embankments and repair costs</a:t>
            </a:r>
            <a:endParaRPr lang="en-GB" sz="2800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538004" y="1149719"/>
            <a:ext cx="3191130" cy="315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Floods in March 2018 washed part of Big Bank away. More damage occurred in 2021 floods. Expensive repairs were needed.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Future embankment damage and breaching is inevitable.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This is a strong argument for adopting a more sustainable form of coastal and flood management.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6E02DC-324C-4B71-BDE9-34F6AC960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1140316"/>
            <a:ext cx="2219580" cy="2961110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1AC2FA-7F48-64A3-3F40-150AFB3987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4" t="2790" r="2034" b="2709"/>
          <a:stretch/>
        </p:blipFill>
        <p:spPr>
          <a:xfrm>
            <a:off x="257175" y="1728938"/>
            <a:ext cx="2700338" cy="1993107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76474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The need for a sustainable solution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41" y="949268"/>
            <a:ext cx="9168547" cy="352536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329113" y="1035839"/>
            <a:ext cx="4839434" cy="315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solidFill>
                  <a:srgbClr val="005D9D"/>
                </a:solidFill>
              </a:rPr>
              <a:t>This photo looks south towards the English Channel. The outskirts of Budleigh Salterton are in the top right and the cricket club in the top centre.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400" dirty="0">
                <a:solidFill>
                  <a:srgbClr val="005D9D"/>
                </a:solidFill>
              </a:rPr>
              <a:t>The embankments (marked by a line of trees and hedges) separate the present floodplain from reclaimed land.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To the left, the river meets the sea forming an estuary with mudflats and saltmarsh.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To the right, the land has been drained and improved for farming.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embankments are no longer fit for purpose. Climate change means that a long-term sustainable solution is needed to manage this stretch of coastline and the Lower Otter floodplain.  </a:t>
            </a:r>
            <a:endParaRPr lang="en-GB" sz="1100" dirty="0">
              <a:solidFill>
                <a:srgbClr val="005D9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011C8-9610-445A-8663-0782CB4B5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20" y="1353899"/>
            <a:ext cx="3854437" cy="2330424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44B3884D-D527-4724-8674-172CF55FEECF}"/>
              </a:ext>
            </a:extLst>
          </p:cNvPr>
          <p:cNvSpPr txBox="1"/>
          <p:nvPr/>
        </p:nvSpPr>
        <p:spPr>
          <a:xfrm>
            <a:off x="258136" y="4698117"/>
            <a:ext cx="2284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/>
                </a:solidFill>
              </a:rPr>
              <a:t>Credit: KOR Communications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E2F155D4-9F8F-4BB2-A1AB-91E9DD8BB75D}"/>
              </a:ext>
            </a:extLst>
          </p:cNvPr>
          <p:cNvSpPr txBox="1"/>
          <p:nvPr/>
        </p:nvSpPr>
        <p:spPr>
          <a:xfrm>
            <a:off x="1938673" y="3907806"/>
            <a:ext cx="2255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/>
                </a:solidFill>
              </a:rPr>
              <a:t>Human made embankments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28B03E1-8770-40AF-8676-0561C8261DD9}"/>
              </a:ext>
            </a:extLst>
          </p:cNvPr>
          <p:cNvCxnSpPr>
            <a:cxnSpLocks/>
          </p:cNvCxnSpPr>
          <p:nvPr/>
        </p:nvCxnSpPr>
        <p:spPr>
          <a:xfrm flipH="1" flipV="1">
            <a:off x="1218005" y="2611612"/>
            <a:ext cx="1618065" cy="1296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36B982C-81B8-4E2E-9941-C946A6C4F2E4}"/>
              </a:ext>
            </a:extLst>
          </p:cNvPr>
          <p:cNvCxnSpPr>
            <a:cxnSpLocks/>
          </p:cNvCxnSpPr>
          <p:nvPr/>
        </p:nvCxnSpPr>
        <p:spPr>
          <a:xfrm flipH="1" flipV="1">
            <a:off x="2168128" y="2191105"/>
            <a:ext cx="971669" cy="17591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962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Lower Otter possible management options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022055" y="1150141"/>
            <a:ext cx="3707077" cy="315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400" b="1" dirty="0">
                <a:solidFill>
                  <a:srgbClr val="005D9D"/>
                </a:solidFill>
              </a:rPr>
              <a:t>No active intervention: </a:t>
            </a:r>
            <a:r>
              <a:rPr lang="en-GB" sz="1400" dirty="0">
                <a:solidFill>
                  <a:srgbClr val="005D9D"/>
                </a:solidFill>
              </a:rPr>
              <a:t>the “do nothing” option. Costs of managing floods, damage and disruption will be continue to be high.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400" b="1" dirty="0">
                <a:solidFill>
                  <a:srgbClr val="005D9D"/>
                </a:solidFill>
              </a:rPr>
              <a:t>Hold the line</a:t>
            </a:r>
            <a:r>
              <a:rPr lang="en-GB" sz="1400" dirty="0">
                <a:solidFill>
                  <a:srgbClr val="005D9D"/>
                </a:solidFill>
              </a:rPr>
              <a:t>: maintain existing coastal defences. The embankments will need expensive rebuilding and floods will still occur.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400" b="1" dirty="0">
                <a:solidFill>
                  <a:srgbClr val="005D9D"/>
                </a:solidFill>
              </a:rPr>
              <a:t>Advance the line</a:t>
            </a:r>
            <a:r>
              <a:rPr lang="en-GB" sz="1400" dirty="0">
                <a:solidFill>
                  <a:srgbClr val="005D9D"/>
                </a:solidFill>
              </a:rPr>
              <a:t>: build new coastal defences on the seaward side. A very expensive option which would damage the environment.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400" b="1" dirty="0">
                <a:solidFill>
                  <a:srgbClr val="005D9D"/>
                </a:solidFill>
              </a:rPr>
              <a:t>Managed realignment</a:t>
            </a:r>
            <a:r>
              <a:rPr lang="en-GB" sz="1400" dirty="0">
                <a:solidFill>
                  <a:srgbClr val="005D9D"/>
                </a:solidFill>
              </a:rPr>
              <a:t>: allow the shoreline to adjust by re-occupying reclaimed land and help restore the natural sediment balance. </a:t>
            </a:r>
            <a:endParaRPr lang="en-GB" sz="1100" dirty="0">
              <a:solidFill>
                <a:srgbClr val="005D9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9047E1-AC2F-4FD8-BE51-DA63351E4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765" y="1227251"/>
            <a:ext cx="4052434" cy="26889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C06692-652E-45ED-A240-E3E8842CFA7E}"/>
              </a:ext>
            </a:extLst>
          </p:cNvPr>
          <p:cNvSpPr txBox="1"/>
          <p:nvPr/>
        </p:nvSpPr>
        <p:spPr>
          <a:xfrm>
            <a:off x="439171" y="4355222"/>
            <a:ext cx="458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800" dirty="0">
                <a:solidFill>
                  <a:srgbClr val="005D9D"/>
                </a:solidFill>
              </a:rPr>
              <a:t>Photo credit: John Davidson</a:t>
            </a:r>
            <a:endParaRPr lang="en-GB" sz="1400" dirty="0">
              <a:solidFill>
                <a:srgbClr val="005D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288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28613" y="0"/>
            <a:ext cx="8815387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Sustainable management - managed realignment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625048" y="1140316"/>
            <a:ext cx="4436269" cy="315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200" dirty="0">
                <a:solidFill>
                  <a:srgbClr val="005D9D"/>
                </a:solidFill>
              </a:rPr>
              <a:t>In 2012, the landowner Clinton Devon Estates and a broad range of stakeholders decided to tackle the long-term challenges associated with climate change.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200" dirty="0">
                <a:solidFill>
                  <a:srgbClr val="005D9D"/>
                </a:solidFill>
              </a:rPr>
              <a:t>The social and economic implications of three options (‘Do Nothing’, ‘Hold the Line’ and ‘Managed realignment’) were considered from 2012 to 2015. 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200" dirty="0">
                <a:solidFill>
                  <a:srgbClr val="005D9D"/>
                </a:solidFill>
              </a:rPr>
              <a:t>In 2015, the decision was made to adopt the </a:t>
            </a:r>
            <a:r>
              <a:rPr lang="en-GB" sz="1200" b="1" dirty="0">
                <a:solidFill>
                  <a:srgbClr val="005D9D"/>
                </a:solidFill>
              </a:rPr>
              <a:t>managed realignment </a:t>
            </a:r>
            <a:r>
              <a:rPr lang="en-GB" sz="1200" dirty="0">
                <a:solidFill>
                  <a:srgbClr val="005D9D"/>
                </a:solidFill>
              </a:rPr>
              <a:t>option: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Managed realignment is less costly than building new defences.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‘Do nothing’ would create uncertainty and anxiety for local people who would simply have to wait for the embankments to fail.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Managed realignment can safeguard and improve public access and enhance wildlife habitats. </a:t>
            </a:r>
            <a:endParaRPr lang="en-GB" sz="1050" dirty="0">
              <a:solidFill>
                <a:srgbClr val="005D9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718F0-4E2E-4955-BA8C-9689E7627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58" y="1140317"/>
            <a:ext cx="4357867" cy="2669684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CEA6E3FD-C022-DF8E-AAC4-EF73BB64566C}"/>
              </a:ext>
            </a:extLst>
          </p:cNvPr>
          <p:cNvSpPr txBox="1"/>
          <p:nvPr/>
        </p:nvSpPr>
        <p:spPr>
          <a:xfrm>
            <a:off x="178657" y="3768580"/>
            <a:ext cx="5529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Lower Otter during a flood, October 2021</a:t>
            </a:r>
          </a:p>
        </p:txBody>
      </p:sp>
    </p:spTree>
    <p:extLst>
      <p:ext uri="{BB962C8B-B14F-4D97-AF65-F5344CB8AC3E}">
        <p14:creationId xmlns:p14="http://schemas.microsoft.com/office/powerpoint/2010/main" val="3336878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2800" b="1" dirty="0">
                <a:solidFill>
                  <a:srgbClr val="62BAB7"/>
                </a:solidFill>
              </a:rPr>
              <a:t>Managed realignment of the Lower Otter – summary</a:t>
            </a:r>
            <a:endParaRPr lang="en-GB" sz="2800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479131" y="1134477"/>
            <a:ext cx="4689415" cy="315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Controlled breaching of the old embankments to restore the floodplain of the River Otter.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farmland and former Budleigh Salterton cricket ground will be allowed to flood at high tide. The land will gradually become important mudflats and saltmarsh for birdlife.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Budleigh Salterton cricket ground will be relocated elsewhere, away from flood risk.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total cost is estimated to be £12m. £8.5m will come from the European Interreg France (Channel) England Programme. Other funding will come from the Environment Agency, DEFRA and the landowner, Clinton Devon Estates. </a:t>
            </a:r>
            <a:endParaRPr lang="en-GB" sz="1100" dirty="0">
              <a:solidFill>
                <a:srgbClr val="005D9D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01060A-A8D1-4D75-AA78-6756C4CF3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20" y="1353899"/>
            <a:ext cx="3854437" cy="2330424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B8239874-3F3C-40F1-B665-7F11867FB835}"/>
              </a:ext>
            </a:extLst>
          </p:cNvPr>
          <p:cNvSpPr txBox="1"/>
          <p:nvPr/>
        </p:nvSpPr>
        <p:spPr>
          <a:xfrm>
            <a:off x="369220" y="3768580"/>
            <a:ext cx="53390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Credit: KOR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177111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Managed realignment – detailed plan 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471988" y="1179441"/>
            <a:ext cx="4436837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Stabilising and capping a disused refuse tip on the reclaimed flood plain to protect it from erosion and remove contamination risks.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Providing new education and interpretation facilities.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Working with nature to increase the area of rare inter-tidal habitats with significant biodiversity benefits for aquatic life and birds.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Working with tenant farmers to adjust existing land use, allowing  livelihoods to be secured, water quality to improve and biodiversity to increase.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Enabling  natural sediment movements and deposition.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5D9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04DAD8-E066-447D-9A13-D63127A94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13" y="3608220"/>
            <a:ext cx="4258813" cy="14417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940CBABA-8797-4CE2-9C2C-AC03EF1BEAC7}"/>
              </a:ext>
            </a:extLst>
          </p:cNvPr>
          <p:cNvSpPr txBox="1">
            <a:spLocks/>
          </p:cNvSpPr>
          <p:nvPr/>
        </p:nvSpPr>
        <p:spPr>
          <a:xfrm>
            <a:off x="69682" y="2710250"/>
            <a:ext cx="4400638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Breaching the embankments, enabling the river to reconnect with its floodplain and flood and drain naturally.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Building a new footbridge to spanning the embankment breach and maintaining and secure existing public footpaths including the nationally important South West Coast Path.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Securing vehicle access for local residents and businesses by raising a section of road.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Working with Budleigh Salterton Cricket Club to relocate the ground on a more sustainable site on higher ground above flood level.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2A93CB-9434-48BE-AF2B-2B605A639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8" y="1179441"/>
            <a:ext cx="4127796" cy="13974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47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Managed realignment – the timeline 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471988" y="1179441"/>
            <a:ext cx="3909325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1300" b="1" dirty="0">
                <a:solidFill>
                  <a:srgbClr val="005D9D"/>
                </a:solidFill>
              </a:rPr>
              <a:t>2021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Clearance of vegetation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Construction of new bridge foundations, road embankments and footpath raising</a:t>
            </a:r>
          </a:p>
          <a:p>
            <a:pPr algn="l">
              <a:spcBef>
                <a:spcPts val="0"/>
              </a:spcBef>
            </a:pPr>
            <a:r>
              <a:rPr lang="en-GB" sz="1300" b="1" dirty="0">
                <a:solidFill>
                  <a:srgbClr val="005D9D"/>
                </a:solidFill>
              </a:rPr>
              <a:t>2022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Completion and surfacing of roads, bridges and footpaths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Diversion of services (water, electricity, sewage)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Removal of cricket club</a:t>
            </a:r>
          </a:p>
          <a:p>
            <a:pPr algn="l">
              <a:spcBef>
                <a:spcPts val="0"/>
              </a:spcBef>
            </a:pPr>
            <a:r>
              <a:rPr lang="en-GB" sz="1300" b="1" dirty="0">
                <a:solidFill>
                  <a:srgbClr val="005D9D"/>
                </a:solidFill>
              </a:rPr>
              <a:t>2023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Completion of old landfill cover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Controlled breaching of embankments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rgbClr val="005D9D"/>
                </a:solidFill>
              </a:rPr>
              <a:t>Landscaping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5695FD-17E4-46B2-9D16-D37AA6BB96F3}"/>
              </a:ext>
            </a:extLst>
          </p:cNvPr>
          <p:cNvCxnSpPr>
            <a:cxnSpLocks/>
          </p:cNvCxnSpPr>
          <p:nvPr/>
        </p:nvCxnSpPr>
        <p:spPr>
          <a:xfrm>
            <a:off x="8369689" y="1140316"/>
            <a:ext cx="23248" cy="27869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15A3FEF-FAAC-9F8D-835E-64D72FC1112A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/>
          <a:srcRect t="2082" r="402" b="1945"/>
          <a:stretch/>
        </p:blipFill>
        <p:spPr>
          <a:xfrm>
            <a:off x="409523" y="1296951"/>
            <a:ext cx="3891082" cy="254959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838006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GB" sz="2600" b="1" dirty="0">
                <a:solidFill>
                  <a:srgbClr val="62BAB7"/>
                </a:solidFill>
              </a:rPr>
              <a:t>Managed realignment – actions</a:t>
            </a:r>
            <a:endParaRPr lang="en-GB" sz="2600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930428" y="1126751"/>
            <a:ext cx="4942110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1500" dirty="0">
                <a:solidFill>
                  <a:srgbClr val="005D9D"/>
                </a:solidFill>
              </a:rPr>
              <a:t>The map shows some of the actions and works that form part of the realignment project. 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5D9D"/>
                </a:solidFill>
              </a:rPr>
              <a:t>The Lower Otter floodplain will be restored allowing daily tidal inundation.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5D9D"/>
                </a:solidFill>
              </a:rPr>
              <a:t>River flooding (due to more extreme future rainfall events) is accommodated to prevent it ponding-up behind embankments.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5D9D"/>
                </a:solidFill>
              </a:rPr>
              <a:t>Bridges, roads and footpaths are raised to protect them from flooding.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5D9D"/>
                </a:solidFill>
              </a:rPr>
              <a:t>Benefits to wildlife by the creation of intertidal habitats.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5D9D"/>
                </a:solidFill>
              </a:rPr>
              <a:t>No artificial restrictions to the transport and deposition of marine and fluvial sediments.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556671-37E0-4C6C-8765-3F5BB3573139}"/>
              </a:ext>
            </a:extLst>
          </p:cNvPr>
          <p:cNvPicPr/>
          <p:nvPr/>
        </p:nvPicPr>
        <p:blipFill rotWithShape="1">
          <a:blip r:embed="rId4"/>
          <a:srcRect t="2120" b="1492"/>
          <a:stretch/>
        </p:blipFill>
        <p:spPr bwMode="auto">
          <a:xfrm>
            <a:off x="517520" y="263118"/>
            <a:ext cx="3116899" cy="4656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6526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Sustainable coastal management 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109029" y="1108633"/>
            <a:ext cx="3620104" cy="3314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1400" b="1" dirty="0">
                <a:solidFill>
                  <a:srgbClr val="005D9D"/>
                </a:solidFill>
              </a:rPr>
              <a:t>Coastal management has 3 aims: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Protecting the coastline from wave attack and erosion during high tides and severe storms.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Protecting the coastline from flooding by sea water, especially during storms and high tides.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Conserving fragile coastal ecosystems including saltmarshes, mudflats, sand and shingle spits and sand dunes.</a:t>
            </a:r>
          </a:p>
          <a:p>
            <a:pPr algn="l">
              <a:spcBef>
                <a:spcPts val="0"/>
              </a:spcBef>
            </a:pPr>
            <a:r>
              <a:rPr lang="en-GB" sz="1400" dirty="0">
                <a:solidFill>
                  <a:srgbClr val="005D9D"/>
                </a:solidFill>
              </a:rPr>
              <a:t>The Lower Otter Restoration Project aims to manage the Lower Otter as sustainably as possible by enhancing natural wildlife habitats and restoring natural processes.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5D9D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6890F5-4FA2-4AAD-83BA-F57206A60F09}"/>
              </a:ext>
            </a:extLst>
          </p:cNvPr>
          <p:cNvSpPr txBox="1"/>
          <p:nvPr/>
        </p:nvSpPr>
        <p:spPr>
          <a:xfrm>
            <a:off x="263073" y="4473797"/>
            <a:ext cx="4582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1">
                    <a:lumMod val="75000"/>
                  </a:schemeClr>
                </a:solidFill>
              </a:rPr>
              <a:t>Where the River Otter meets the sea at Budleigh Salterton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Image credit: John Davidson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8E4FCA-18B1-47BC-8DFD-B0C6DC4153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40"/>
          <a:stretch/>
        </p:blipFill>
        <p:spPr>
          <a:xfrm>
            <a:off x="414867" y="1156994"/>
            <a:ext cx="4250826" cy="28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56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Managed realignment – the vision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830058" y="1179441"/>
            <a:ext cx="4106772" cy="324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1400" dirty="0">
                <a:solidFill>
                  <a:srgbClr val="005D9D"/>
                </a:solidFill>
              </a:rPr>
              <a:t>The photograph is a view of the River Otter floodplain looking towards the south-east before managed realignment work began.</a:t>
            </a:r>
          </a:p>
          <a:p>
            <a:pPr algn="l">
              <a:spcBef>
                <a:spcPts val="0"/>
              </a:spcBef>
            </a:pPr>
            <a:endParaRPr lang="en-GB" sz="1400" dirty="0">
              <a:solidFill>
                <a:srgbClr val="005D9D"/>
              </a:solidFill>
            </a:endParaRPr>
          </a:p>
          <a:p>
            <a:pPr algn="l">
              <a:spcBef>
                <a:spcPts val="0"/>
              </a:spcBef>
            </a:pPr>
            <a:r>
              <a:rPr lang="en-GB" sz="1400" dirty="0">
                <a:solidFill>
                  <a:srgbClr val="005D9D"/>
                </a:solidFill>
              </a:rPr>
              <a:t>The artist’s sketch below visualises the view of the restored coastal wetland in 2038 (summer) showing mudflats, saltmarsh and a new footbridge carrying the South West Coast Path over the breach in the embankment.</a:t>
            </a:r>
          </a:p>
          <a:p>
            <a:pPr algn="l">
              <a:spcBef>
                <a:spcPts val="0"/>
              </a:spcBef>
            </a:pPr>
            <a:endParaRPr lang="en-GB" sz="1400" dirty="0">
              <a:solidFill>
                <a:srgbClr val="005D9D"/>
              </a:solidFill>
            </a:endParaRPr>
          </a:p>
          <a:p>
            <a:pPr algn="l">
              <a:spcBef>
                <a:spcPts val="0"/>
              </a:spcBef>
            </a:pPr>
            <a:r>
              <a:rPr lang="en-GB" sz="1400" dirty="0">
                <a:solidFill>
                  <a:srgbClr val="005D9D"/>
                </a:solidFill>
              </a:rPr>
              <a:t>The restored the floodplain will restore the natural processes that operated until around 1800 including sediment movements and stores, and enhance wildlife habitats.</a:t>
            </a:r>
          </a:p>
          <a:p>
            <a:pPr algn="l">
              <a:spcBef>
                <a:spcPts val="0"/>
              </a:spcBef>
            </a:pPr>
            <a:endParaRPr lang="en-GB" sz="1300" dirty="0">
              <a:solidFill>
                <a:srgbClr val="005D9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B5AE20-4A8F-4DFB-834D-C6906172E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0" t="31265" r="24322" b="40885"/>
          <a:stretch/>
        </p:blipFill>
        <p:spPr bwMode="auto">
          <a:xfrm>
            <a:off x="233511" y="1179441"/>
            <a:ext cx="4363036" cy="13094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758A91-EA23-4EDB-97D8-E73AECD64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7" t="32222" r="24643" b="41102"/>
          <a:stretch/>
        </p:blipFill>
        <p:spPr bwMode="auto">
          <a:xfrm>
            <a:off x="238652" y="2695298"/>
            <a:ext cx="4357895" cy="12687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931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Conclusion: sustainable management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35744" y="1058333"/>
            <a:ext cx="8654256" cy="3416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1250" b="1" dirty="0">
                <a:solidFill>
                  <a:srgbClr val="005D9D"/>
                </a:solidFill>
              </a:rPr>
              <a:t>Environmental sustainability: 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50" dirty="0">
                <a:solidFill>
                  <a:srgbClr val="005D9D"/>
                </a:solidFill>
              </a:rPr>
              <a:t>Creation of natural habitats (mudflats, saltmarsh, reedbeds) will increase biodiversity and nesting/over-wintering grounds for birds.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50" dirty="0">
                <a:solidFill>
                  <a:srgbClr val="005D9D"/>
                </a:solidFill>
              </a:rPr>
              <a:t>The restoration of natural sediment transport and deposition will help maintain the dynamic equilibrium of the local sediment cell.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50" dirty="0">
                <a:solidFill>
                  <a:srgbClr val="005D9D"/>
                </a:solidFill>
              </a:rPr>
              <a:t>Sustainable management of the floodplain will increase natural resilience to the impacts of climate change (rising sea levels, increased storminess and more intense rainfall events).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250" dirty="0">
              <a:solidFill>
                <a:srgbClr val="005D9D"/>
              </a:solidFill>
            </a:endParaRPr>
          </a:p>
          <a:p>
            <a:pPr algn="l">
              <a:spcBef>
                <a:spcPts val="0"/>
              </a:spcBef>
            </a:pPr>
            <a:r>
              <a:rPr lang="en-GB" sz="1250" b="1" dirty="0">
                <a:solidFill>
                  <a:srgbClr val="005D9D"/>
                </a:solidFill>
              </a:rPr>
              <a:t>Economic and social sustainability: 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50" dirty="0">
                <a:solidFill>
                  <a:srgbClr val="005D9D"/>
                </a:solidFill>
              </a:rPr>
              <a:t>Raising roads, bridges and footpaths will increased the resilience of human activities to river and coastal flooding and reduce negative economic impacts. 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50" dirty="0">
                <a:solidFill>
                  <a:srgbClr val="005D9D"/>
                </a:solidFill>
              </a:rPr>
              <a:t>Relocation of Budleigh Salterton cricket club to non-flood prone location will provide social and economic benefits.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50" dirty="0">
                <a:solidFill>
                  <a:srgbClr val="005D9D"/>
                </a:solidFill>
              </a:rPr>
              <a:t>The increased amenity value and enhanced access should attract more tourism from birders in winter outside the summer tourist season, boosting the local economy.</a:t>
            </a:r>
          </a:p>
          <a:p>
            <a:pPr algn="l">
              <a:spcBef>
                <a:spcPts val="0"/>
              </a:spcBef>
            </a:pPr>
            <a:endParaRPr lang="en-GB" sz="1250" dirty="0">
              <a:solidFill>
                <a:srgbClr val="005D9D"/>
              </a:solidFill>
            </a:endParaRPr>
          </a:p>
          <a:p>
            <a:pPr algn="l">
              <a:spcBef>
                <a:spcPts val="0"/>
              </a:spcBef>
            </a:pPr>
            <a:r>
              <a:rPr lang="en-GB" sz="1250" b="1" dirty="0">
                <a:solidFill>
                  <a:srgbClr val="005D9D"/>
                </a:solidFill>
              </a:rPr>
              <a:t>Overall conclusion: </a:t>
            </a:r>
            <a:r>
              <a:rPr lang="en-GB" sz="1250" dirty="0">
                <a:solidFill>
                  <a:srgbClr val="005D9D"/>
                </a:solidFill>
              </a:rPr>
              <a:t>the managed realignment will help ensure that business and infrastructure will be protected from flooding by the managed realignment works, and will restoring natural processes and wildlife habitats. </a:t>
            </a:r>
          </a:p>
        </p:txBody>
      </p:sp>
    </p:spTree>
    <p:extLst>
      <p:ext uri="{BB962C8B-B14F-4D97-AF65-F5344CB8AC3E}">
        <p14:creationId xmlns:p14="http://schemas.microsoft.com/office/powerpoint/2010/main" val="1677699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2629"/>
            <a:ext cx="9144000" cy="647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158644-7660-420A-876C-E04115930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02" y="4229100"/>
            <a:ext cx="5144804" cy="599253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D2C73B05-B24F-48D4-BF7E-B3460F453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368" y="4042175"/>
            <a:ext cx="3140833" cy="10930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95E674-9A86-4622-9E1D-42E8313B4EEA}"/>
              </a:ext>
            </a:extLst>
          </p:cNvPr>
          <p:cNvSpPr txBox="1"/>
          <p:nvPr/>
        </p:nvSpPr>
        <p:spPr>
          <a:xfrm>
            <a:off x="1606923" y="1925419"/>
            <a:ext cx="5930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more information visit </a:t>
            </a:r>
            <a:r>
              <a:rPr lang="en-GB" dirty="0">
                <a:hlinkClick r:id="rId5"/>
              </a:rPr>
              <a:t>www.pacco-interreg.com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608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69683" y="0"/>
            <a:ext cx="8595648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Why do coasts need to be managed sustainably?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571999" y="1271588"/>
            <a:ext cx="4157133" cy="315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rgbClr val="005D9D"/>
                </a:solidFill>
              </a:rPr>
              <a:t>Sustainable coastal management aims to ensure: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05D9D"/>
                </a:solidFill>
              </a:rPr>
              <a:t>Environmental sustainability</a:t>
            </a:r>
            <a:r>
              <a:rPr lang="en-GB" sz="1200" dirty="0">
                <a:solidFill>
                  <a:srgbClr val="005D9D"/>
                </a:solidFill>
              </a:rPr>
              <a:t>: conserving coastal ecosystems and maintaining the “look” of the coastline.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05D9D"/>
                </a:solidFill>
              </a:rPr>
              <a:t>Economic sustainability</a:t>
            </a:r>
            <a:r>
              <a:rPr lang="en-GB" sz="1200" dirty="0">
                <a:solidFill>
                  <a:srgbClr val="005D9D"/>
                </a:solidFill>
              </a:rPr>
              <a:t>: ensuring coastal communities thrive. This includes protecting people, property and businesses from coastal erosion and flooding, and making sure that the benefits of management strategies outweigh the costs.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005D9D"/>
                </a:solidFill>
              </a:rPr>
              <a:t>Social sustainability</a:t>
            </a:r>
            <a:r>
              <a:rPr lang="en-GB" sz="1200" dirty="0">
                <a:solidFill>
                  <a:srgbClr val="005D9D"/>
                </a:solidFill>
              </a:rPr>
              <a:t>: ensuring that the lives and livelihoods of coastal communities are not impacted by coastal erosion or flooding.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20534-FD08-4051-8903-85EE97177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30" y="1224068"/>
            <a:ext cx="4210677" cy="27969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C1F7D3-781F-4CDA-8E93-3056C9E33E38}"/>
              </a:ext>
            </a:extLst>
          </p:cNvPr>
          <p:cNvSpPr txBox="1"/>
          <p:nvPr/>
        </p:nvSpPr>
        <p:spPr>
          <a:xfrm>
            <a:off x="201981" y="4423134"/>
            <a:ext cx="4586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GB" sz="1400" b="1" dirty="0">
                <a:solidFill>
                  <a:srgbClr val="005D9D"/>
                </a:solidFill>
              </a:rPr>
              <a:t>River Otter  salt marsh ecosystem at Budleigh Salterton </a:t>
            </a:r>
            <a:r>
              <a:rPr lang="en-GB" sz="1400" dirty="0">
                <a:solidFill>
                  <a:srgbClr val="005D9D"/>
                </a:solidFill>
              </a:rPr>
              <a:t>Image credit: John Davidson</a:t>
            </a:r>
          </a:p>
        </p:txBody>
      </p:sp>
    </p:spTree>
    <p:extLst>
      <p:ext uri="{BB962C8B-B14F-4D97-AF65-F5344CB8AC3E}">
        <p14:creationId xmlns:p14="http://schemas.microsoft.com/office/powerpoint/2010/main" val="2576320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2800" b="1" dirty="0">
                <a:solidFill>
                  <a:srgbClr val="62BAB7"/>
                </a:solidFill>
              </a:rPr>
              <a:t>Case study area: River Otter and South Devon coast</a:t>
            </a:r>
            <a:endParaRPr lang="en-GB" sz="2800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277937" y="1134477"/>
            <a:ext cx="4672841" cy="315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5D9D"/>
                </a:solidFill>
              </a:rPr>
              <a:t>The River Otter flows for 44 km (27 miles) from the </a:t>
            </a:r>
            <a:r>
              <a:rPr lang="en-GB" sz="1500" dirty="0" err="1">
                <a:solidFill>
                  <a:srgbClr val="005D9D"/>
                </a:solidFill>
              </a:rPr>
              <a:t>Blackdown</a:t>
            </a:r>
            <a:r>
              <a:rPr lang="en-GB" sz="1500" dirty="0">
                <a:solidFill>
                  <a:srgbClr val="005D9D"/>
                </a:solidFill>
              </a:rPr>
              <a:t> Hills (Somerset) to the English Channel at Budleigh Salterton, with a catchment area of 25000 hectares.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5D9D"/>
                </a:solidFill>
              </a:rPr>
              <a:t>The river flows through a rural landscape of mainly cattle, sheep and dairy farms. 50% of the land use is improved grassland, 28% arable and 5% urban. The remaining 17% includes woodland, heathland, saltmarsh and freshwater.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005D9D"/>
                </a:solidFill>
              </a:rPr>
              <a:t>The river valley is includes important ecosystems , areas of protected landscape. The estuary is part of the UNESCO World Heritage Jurassic Coast. </a:t>
            </a:r>
          </a:p>
        </p:txBody>
      </p:sp>
      <p:pic>
        <p:nvPicPr>
          <p:cNvPr id="6" name="Picture 5" descr="Honiton Map Great Britain Latitude &amp;amp; Longitude: Free England Maps">
            <a:extLst>
              <a:ext uri="{FF2B5EF4-FFF2-40B4-BE49-F238E27FC236}">
                <a16:creationId xmlns:a16="http://schemas.microsoft.com/office/drawing/2014/main" id="{D45BCAC5-5FAD-441A-94C4-0A64CEEA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5" y="1134477"/>
            <a:ext cx="1152114" cy="15361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B29EB9-3E36-960D-ADBA-D2ABF15F3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5" t="18441" r="35211" b="5074"/>
          <a:stretch/>
        </p:blipFill>
        <p:spPr bwMode="auto">
          <a:xfrm>
            <a:off x="1381809" y="1134477"/>
            <a:ext cx="2569536" cy="3662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3557A9-FF13-8D71-B53B-57FC500FA33C}"/>
              </a:ext>
            </a:extLst>
          </p:cNvPr>
          <p:cNvCxnSpPr>
            <a:cxnSpLocks/>
          </p:cNvCxnSpPr>
          <p:nvPr/>
        </p:nvCxnSpPr>
        <p:spPr>
          <a:xfrm flipV="1">
            <a:off x="1041738" y="3171915"/>
            <a:ext cx="0" cy="7296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6">
            <a:extLst>
              <a:ext uri="{FF2B5EF4-FFF2-40B4-BE49-F238E27FC236}">
                <a16:creationId xmlns:a16="http://schemas.microsoft.com/office/drawing/2014/main" id="{1D1B24DB-319B-8500-DE02-FA086D9A4646}"/>
              </a:ext>
            </a:extLst>
          </p:cNvPr>
          <p:cNvSpPr txBox="1"/>
          <p:nvPr/>
        </p:nvSpPr>
        <p:spPr>
          <a:xfrm>
            <a:off x="773647" y="2710250"/>
            <a:ext cx="53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 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10326F-F036-4DCA-A8FC-126594D9CB32}"/>
              </a:ext>
            </a:extLst>
          </p:cNvPr>
          <p:cNvSpPr txBox="1"/>
          <p:nvPr/>
        </p:nvSpPr>
        <p:spPr>
          <a:xfrm>
            <a:off x="0" y="4777702"/>
            <a:ext cx="4640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hlinkClick r:id="rId7"/>
              </a:rPr>
              <a:t>https://www.riverotterfisheriesassociation.org/maps-of-the-river-otter-catchment</a:t>
            </a:r>
            <a:endParaRPr lang="en-GB" sz="900" dirty="0"/>
          </a:p>
          <a:p>
            <a:r>
              <a:rPr lang="en-GB" sz="900" dirty="0">
                <a:hlinkClick r:id="rId8"/>
              </a:rPr>
              <a:t>https://www.freecountrymaps.com/map/towns/great_britain/117061762/</a:t>
            </a:r>
            <a:r>
              <a:rPr lang="en-GB" sz="9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1025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312061" y="0"/>
            <a:ext cx="8453270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2800" b="1" dirty="0">
                <a:solidFill>
                  <a:srgbClr val="62BAB7"/>
                </a:solidFill>
              </a:rPr>
              <a:t>Case study area: The Lower Otter and East Devon coast</a:t>
            </a:r>
            <a:endParaRPr lang="en-GB" sz="2800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345358" y="1084616"/>
            <a:ext cx="4697631" cy="3247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200" dirty="0">
                <a:solidFill>
                  <a:srgbClr val="005D9D"/>
                </a:solidFill>
              </a:rPr>
              <a:t>The 1:25,000 map extract shows the Lower Otter from Otterton and East Budleigh to the sea. 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The River Otter flows from north to south on the map.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It has been disconnected from it’s original floodplain by artificial embankments constructed around 200 years ago. It now occupies an  artificially straightened channel, pushed to the east of the valley.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There are many straight (artificial) drainage ditches on the original floodplain, making farming possible. 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Settlements include Budleigh Salterton and two villages.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A pebble ridge (spit) stretches across the mouth of the river providing some protection from storms.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Public footpaths and the South West Coast Path are shown.</a:t>
            </a:r>
          </a:p>
          <a:p>
            <a:pPr marL="171450" indent="-1714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The River Otter is part of a local coastal sediment cell.</a:t>
            </a:r>
          </a:p>
        </p:txBody>
      </p:sp>
      <p:pic>
        <p:nvPicPr>
          <p:cNvPr id="17" name="Content Placeholder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81F1F068-A0DD-4EC2-B745-626DBC85AA28}"/>
              </a:ext>
            </a:extLst>
          </p:cNvPr>
          <p:cNvPicPr>
            <a:picLocks noGr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8" r="53626"/>
          <a:stretch/>
        </p:blipFill>
        <p:spPr bwMode="auto">
          <a:xfrm>
            <a:off x="820512" y="938483"/>
            <a:ext cx="2681759" cy="4022637"/>
          </a:xfrm>
          <a:prstGeom prst="rect">
            <a:avLst/>
          </a:prstGeom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 Box 2">
            <a:extLst>
              <a:ext uri="{FF2B5EF4-FFF2-40B4-BE49-F238E27FC236}">
                <a16:creationId xmlns:a16="http://schemas.microsoft.com/office/drawing/2014/main" id="{216A1742-6DA2-455F-8217-34CCDF149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958" y="1173699"/>
            <a:ext cx="188013" cy="18129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800">
                <a:effectLst/>
                <a:latin typeface="Calibri"/>
                <a:ea typeface="Calibri"/>
                <a:cs typeface="Times New Roman"/>
              </a:rPr>
              <a:t>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768A79-A984-4C5F-943E-098916384E6C}"/>
              </a:ext>
            </a:extLst>
          </p:cNvPr>
          <p:cNvCxnSpPr>
            <a:cxnSpLocks/>
          </p:cNvCxnSpPr>
          <p:nvPr/>
        </p:nvCxnSpPr>
        <p:spPr>
          <a:xfrm flipH="1" flipV="1">
            <a:off x="3729971" y="938483"/>
            <a:ext cx="1" cy="14613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F29EBE-DAFD-4F93-B873-6155F69C1EB5}"/>
              </a:ext>
            </a:extLst>
          </p:cNvPr>
          <p:cNvCxnSpPr>
            <a:cxnSpLocks/>
          </p:cNvCxnSpPr>
          <p:nvPr/>
        </p:nvCxnSpPr>
        <p:spPr>
          <a:xfrm>
            <a:off x="2762965" y="4846483"/>
            <a:ext cx="623254" cy="1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2" name="Text Box 2">
            <a:extLst>
              <a:ext uri="{FF2B5EF4-FFF2-40B4-BE49-F238E27FC236}">
                <a16:creationId xmlns:a16="http://schemas.microsoft.com/office/drawing/2014/main" id="{0485B3F2-C574-48AE-A8C8-73975BBE9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665" y="4653967"/>
            <a:ext cx="509554" cy="15576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800">
                <a:effectLst/>
                <a:latin typeface="Calibri"/>
                <a:ea typeface="Calibri"/>
                <a:cs typeface="Times New Roman"/>
              </a:rPr>
              <a:t>I km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D55E5D88-3783-47BC-9DF8-777C4B2475F3}"/>
              </a:ext>
            </a:extLst>
          </p:cNvPr>
          <p:cNvSpPr txBox="1"/>
          <p:nvPr/>
        </p:nvSpPr>
        <p:spPr>
          <a:xfrm>
            <a:off x="101011" y="1130699"/>
            <a:ext cx="575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River Otter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E9C729A1-D50A-48F6-9F97-0CF86AB0B005}"/>
              </a:ext>
            </a:extLst>
          </p:cNvPr>
          <p:cNvSpPr txBox="1"/>
          <p:nvPr/>
        </p:nvSpPr>
        <p:spPr>
          <a:xfrm>
            <a:off x="101010" y="2174252"/>
            <a:ext cx="550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Floodplain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2D42499-1536-4E3F-BF93-1079F9C8016D}"/>
              </a:ext>
            </a:extLst>
          </p:cNvPr>
          <p:cNvCxnSpPr>
            <a:cxnSpLocks/>
          </p:cNvCxnSpPr>
          <p:nvPr/>
        </p:nvCxnSpPr>
        <p:spPr>
          <a:xfrm>
            <a:off x="507697" y="1354997"/>
            <a:ext cx="1866793" cy="5878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00A3407-316F-4C4A-A3DD-0AB73FFCD084}"/>
              </a:ext>
            </a:extLst>
          </p:cNvPr>
          <p:cNvCxnSpPr>
            <a:cxnSpLocks/>
          </p:cNvCxnSpPr>
          <p:nvPr/>
        </p:nvCxnSpPr>
        <p:spPr>
          <a:xfrm>
            <a:off x="515426" y="2473469"/>
            <a:ext cx="1505802" cy="5476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1">
            <a:extLst>
              <a:ext uri="{FF2B5EF4-FFF2-40B4-BE49-F238E27FC236}">
                <a16:creationId xmlns:a16="http://schemas.microsoft.com/office/drawing/2014/main" id="{7A4CF207-5983-461E-93D1-06F038353FC4}"/>
              </a:ext>
            </a:extLst>
          </p:cNvPr>
          <p:cNvSpPr txBox="1"/>
          <p:nvPr/>
        </p:nvSpPr>
        <p:spPr>
          <a:xfrm>
            <a:off x="101010" y="3161142"/>
            <a:ext cx="4918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Drainage</a:t>
            </a:r>
          </a:p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ditch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5530AD-FCA4-4C66-80F8-BD7DAF8BACE0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92811" y="3461224"/>
            <a:ext cx="1340879" cy="4469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5">
            <a:extLst>
              <a:ext uri="{FF2B5EF4-FFF2-40B4-BE49-F238E27FC236}">
                <a16:creationId xmlns:a16="http://schemas.microsoft.com/office/drawing/2014/main" id="{3FCE682A-F3CB-424F-B808-60C10034CDAE}"/>
              </a:ext>
            </a:extLst>
          </p:cNvPr>
          <p:cNvSpPr txBox="1"/>
          <p:nvPr/>
        </p:nvSpPr>
        <p:spPr>
          <a:xfrm>
            <a:off x="3729972" y="2364700"/>
            <a:ext cx="6609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Gently </a:t>
            </a:r>
          </a:p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rolling</a:t>
            </a:r>
          </a:p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hills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9BF0444-F2F4-4C7C-9D58-AD0424146487}"/>
              </a:ext>
            </a:extLst>
          </p:cNvPr>
          <p:cNvCxnSpPr>
            <a:cxnSpLocks/>
          </p:cNvCxnSpPr>
          <p:nvPr/>
        </p:nvCxnSpPr>
        <p:spPr>
          <a:xfrm flipH="1">
            <a:off x="2843258" y="2679307"/>
            <a:ext cx="886714" cy="6529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29">
            <a:extLst>
              <a:ext uri="{FF2B5EF4-FFF2-40B4-BE49-F238E27FC236}">
                <a16:creationId xmlns:a16="http://schemas.microsoft.com/office/drawing/2014/main" id="{544E37AE-6B25-45B2-A453-5DC8C3C1D79F}"/>
              </a:ext>
            </a:extLst>
          </p:cNvPr>
          <p:cNvSpPr txBox="1"/>
          <p:nvPr/>
        </p:nvSpPr>
        <p:spPr>
          <a:xfrm>
            <a:off x="3666592" y="3510819"/>
            <a:ext cx="678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Pebble </a:t>
            </a:r>
          </a:p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ridge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AA38456-BFA9-45E8-8B48-7D2C30307AC0}"/>
              </a:ext>
            </a:extLst>
          </p:cNvPr>
          <p:cNvCxnSpPr>
            <a:cxnSpLocks/>
          </p:cNvCxnSpPr>
          <p:nvPr/>
        </p:nvCxnSpPr>
        <p:spPr>
          <a:xfrm flipH="1">
            <a:off x="2161391" y="3760045"/>
            <a:ext cx="1521586" cy="7479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23">
            <a:extLst>
              <a:ext uri="{FF2B5EF4-FFF2-40B4-BE49-F238E27FC236}">
                <a16:creationId xmlns:a16="http://schemas.microsoft.com/office/drawing/2014/main" id="{7CFBDE64-CA41-45AC-A459-E5B7FE5075C7}"/>
              </a:ext>
            </a:extLst>
          </p:cNvPr>
          <p:cNvSpPr txBox="1"/>
          <p:nvPr/>
        </p:nvSpPr>
        <p:spPr>
          <a:xfrm>
            <a:off x="42246" y="4121381"/>
            <a:ext cx="6680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Embankment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C2E1710-B5FB-48F8-A922-B1BD5B1E4AD3}"/>
              </a:ext>
            </a:extLst>
          </p:cNvPr>
          <p:cNvCxnSpPr>
            <a:cxnSpLocks/>
          </p:cNvCxnSpPr>
          <p:nvPr/>
        </p:nvCxnSpPr>
        <p:spPr>
          <a:xfrm flipV="1">
            <a:off x="472762" y="4134031"/>
            <a:ext cx="1586942" cy="2719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558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What is a sediment cell?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767943" y="1140316"/>
            <a:ext cx="4400603" cy="3078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GB" sz="1200" dirty="0">
                <a:solidFill>
                  <a:srgbClr val="005D9D"/>
                </a:solidFill>
              </a:rPr>
              <a:t>A coastal sediment cell (littoral cell) is a section of coast with a balance of sediment inputs (sources) and sediment outputs (sinks). 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Sources of sediments include eroding cliffs, eroding beaches and sand dunes, and sediments derived from rivers.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Longshore drift (littoral drift) moves beach sediments along the coast within the sediment cell.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Sediment sinks include sand and pebble spits, sand dunes, offshore bars, and deep sea deposits.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An increase in inputs into the sediment cell is balanced, by more coastal transport and outputs to sinks.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Human activities affect sediment cells by disrupting sources of sediment or interfering with sediment transport.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B5ED8-C54B-7E0B-3E1F-C7BEB39B5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19" y="1186552"/>
            <a:ext cx="4188081" cy="277039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9F3AFA-C60E-4027-9509-D3BE5563CC61}"/>
              </a:ext>
            </a:extLst>
          </p:cNvPr>
          <p:cNvSpPr txBox="1"/>
          <p:nvPr/>
        </p:nvSpPr>
        <p:spPr>
          <a:xfrm>
            <a:off x="363463" y="4377427"/>
            <a:ext cx="4593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Image credit: 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Beach Nourishment and Sediment Budgets - Through The Sandglass (typepad.com)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55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sz="2800" b="1" dirty="0">
                <a:solidFill>
                  <a:srgbClr val="62BAB7"/>
                </a:solidFill>
              </a:rPr>
              <a:t>Sediment transport in the coastal sediment cell – Straight Point to Otterton Ledge</a:t>
            </a:r>
            <a:endParaRPr lang="en-GB" sz="2800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766903" y="1134477"/>
            <a:ext cx="4244219" cy="315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sandspit at Budleigh has been formed from littoral (beach) drift from west to east, with most material coming from cliff erosion.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Deposition on the inland side of the spit derives from river (fluvial) deposits.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The Otter delta visible at low tide is formed from both littoral drift and river deposits.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Sediments are moved offshore by destructive storm waves and currents.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D9D"/>
                </a:solidFill>
              </a:rPr>
              <a:t>Natural sediment movements have been affected by embankments along the River Otter</a:t>
            </a:r>
            <a:r>
              <a:rPr lang="en-GB" sz="1800" dirty="0">
                <a:solidFill>
                  <a:srgbClr val="005D9D"/>
                </a:solidFill>
              </a:rPr>
              <a:t>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endParaRPr lang="en-GB" sz="1800" dirty="0">
              <a:solidFill>
                <a:srgbClr val="005D9D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5C13EC-9B19-9A77-FAB6-F8D7769D4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7" y="1194489"/>
            <a:ext cx="4611456" cy="28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8A1844-8BE8-440D-AA11-7E46F90AD6C7}"/>
              </a:ext>
            </a:extLst>
          </p:cNvPr>
          <p:cNvSpPr txBox="1"/>
          <p:nvPr/>
        </p:nvSpPr>
        <p:spPr>
          <a:xfrm>
            <a:off x="184189" y="4528807"/>
            <a:ext cx="45827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Image source: </a:t>
            </a:r>
            <a:r>
              <a:rPr lang="en-GB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MMIV © SCOPAC</a:t>
            </a:r>
            <a:r>
              <a:rPr lang="en-GB" sz="11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 Sediment Transport Study</a:t>
            </a:r>
          </a:p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Sediment Transport Sources, Pathways and Sinks (scopac.org.uk)</a:t>
            </a:r>
            <a:endParaRPr lang="en-GB" sz="11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298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The Lower Otter and the local sediment cell 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B7A9AA-90AB-6954-E080-CFF49214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744" y="1077233"/>
            <a:ext cx="4687963" cy="300510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2A639C76-69BB-278B-ACA7-354EB8A52FB9}"/>
              </a:ext>
            </a:extLst>
          </p:cNvPr>
          <p:cNvSpPr txBox="1"/>
          <p:nvPr/>
        </p:nvSpPr>
        <p:spPr>
          <a:xfrm>
            <a:off x="414867" y="4685869"/>
            <a:ext cx="2601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Image source: KOR Communications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FE9007-1233-E5C7-D2CB-0D1E5D2C38BD}"/>
              </a:ext>
            </a:extLst>
          </p:cNvPr>
          <p:cNvCxnSpPr>
            <a:cxnSpLocks/>
          </p:cNvCxnSpPr>
          <p:nvPr/>
        </p:nvCxnSpPr>
        <p:spPr>
          <a:xfrm flipH="1">
            <a:off x="4735630" y="1404815"/>
            <a:ext cx="2058151" cy="12192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ECE09C1-D79B-A699-7834-4D9D3AA3FDEC}"/>
              </a:ext>
            </a:extLst>
          </p:cNvPr>
          <p:cNvCxnSpPr>
            <a:cxnSpLocks/>
          </p:cNvCxnSpPr>
          <p:nvPr/>
        </p:nvCxnSpPr>
        <p:spPr>
          <a:xfrm flipH="1" flipV="1">
            <a:off x="5983943" y="3500687"/>
            <a:ext cx="870942" cy="1355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B1E831-032F-8AB3-BC8F-2B5AC14C2E81}"/>
              </a:ext>
            </a:extLst>
          </p:cNvPr>
          <p:cNvCxnSpPr>
            <a:cxnSpLocks/>
          </p:cNvCxnSpPr>
          <p:nvPr/>
        </p:nvCxnSpPr>
        <p:spPr>
          <a:xfrm flipV="1">
            <a:off x="1778794" y="3228918"/>
            <a:ext cx="2743200" cy="2572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156138-2AFC-B28F-EC71-95653783A410}"/>
              </a:ext>
            </a:extLst>
          </p:cNvPr>
          <p:cNvCxnSpPr>
            <a:cxnSpLocks/>
          </p:cNvCxnSpPr>
          <p:nvPr/>
        </p:nvCxnSpPr>
        <p:spPr>
          <a:xfrm>
            <a:off x="1856196" y="1938475"/>
            <a:ext cx="2218392" cy="8964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25">
            <a:extLst>
              <a:ext uri="{FF2B5EF4-FFF2-40B4-BE49-F238E27FC236}">
                <a16:creationId xmlns:a16="http://schemas.microsoft.com/office/drawing/2014/main" id="{74B4D8BD-1BD4-49B1-3305-5E16D6C0D4E2}"/>
              </a:ext>
            </a:extLst>
          </p:cNvPr>
          <p:cNvSpPr txBox="1"/>
          <p:nvPr/>
        </p:nvSpPr>
        <p:spPr>
          <a:xfrm>
            <a:off x="6793851" y="1196208"/>
            <a:ext cx="22929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River Otter is an important source of fluvial sediments</a:t>
            </a:r>
          </a:p>
          <a:p>
            <a:endParaRPr lang="en-GB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29">
            <a:extLst>
              <a:ext uri="{FF2B5EF4-FFF2-40B4-BE49-F238E27FC236}">
                <a16:creationId xmlns:a16="http://schemas.microsoft.com/office/drawing/2014/main" id="{77654576-664C-5BD8-79D7-014E055781B2}"/>
              </a:ext>
            </a:extLst>
          </p:cNvPr>
          <p:cNvSpPr txBox="1"/>
          <p:nvPr/>
        </p:nvSpPr>
        <p:spPr>
          <a:xfrm>
            <a:off x="6793852" y="3214371"/>
            <a:ext cx="22270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river and outgoing tides carry suspended sediment and bedload into the sea forming a delta visible at low tide</a:t>
            </a:r>
          </a:p>
          <a:p>
            <a:endParaRPr lang="en-GB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30">
            <a:extLst>
              <a:ext uri="{FF2B5EF4-FFF2-40B4-BE49-F238E27FC236}">
                <a16:creationId xmlns:a16="http://schemas.microsoft.com/office/drawing/2014/main" id="{BD90E81B-C575-E100-5D98-2E6039737123}"/>
              </a:ext>
            </a:extLst>
          </p:cNvPr>
          <p:cNvSpPr txBox="1"/>
          <p:nvPr/>
        </p:nvSpPr>
        <p:spPr>
          <a:xfrm>
            <a:off x="154103" y="1268835"/>
            <a:ext cx="1840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Fluvial sediments are deposited in the river estuary to form mudflats and salt marsh</a:t>
            </a:r>
          </a:p>
        </p:txBody>
      </p:sp>
      <p:sp>
        <p:nvSpPr>
          <p:cNvPr id="19" name="TextBox 4098">
            <a:extLst>
              <a:ext uri="{FF2B5EF4-FFF2-40B4-BE49-F238E27FC236}">
                <a16:creationId xmlns:a16="http://schemas.microsoft.com/office/drawing/2014/main" id="{3E2555A4-B056-292E-C818-A92132B21140}"/>
              </a:ext>
            </a:extLst>
          </p:cNvPr>
          <p:cNvSpPr txBox="1"/>
          <p:nvPr/>
        </p:nvSpPr>
        <p:spPr>
          <a:xfrm>
            <a:off x="123099" y="2648734"/>
            <a:ext cx="169946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Sediments movements along the coast by longshore drift (littoral drift) and from offshore have created a pebble ridge across the river estuary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22B514-B7CD-9517-AE34-47B54D821AF6}"/>
              </a:ext>
            </a:extLst>
          </p:cNvPr>
          <p:cNvCxnSpPr>
            <a:cxnSpLocks/>
          </p:cNvCxnSpPr>
          <p:nvPr/>
        </p:nvCxnSpPr>
        <p:spPr>
          <a:xfrm flipH="1">
            <a:off x="4893469" y="2326509"/>
            <a:ext cx="2005188" cy="6440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TextBox 9">
            <a:extLst>
              <a:ext uri="{FF2B5EF4-FFF2-40B4-BE49-F238E27FC236}">
                <a16:creationId xmlns:a16="http://schemas.microsoft.com/office/drawing/2014/main" id="{DD8937C7-7E1D-9644-A1B7-954A504F7012}"/>
              </a:ext>
            </a:extLst>
          </p:cNvPr>
          <p:cNvSpPr txBox="1"/>
          <p:nvPr/>
        </p:nvSpPr>
        <p:spPr>
          <a:xfrm>
            <a:off x="6854885" y="2026427"/>
            <a:ext cx="24050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The incoming tide can add sediments to mudflats especially when fresh water meets salt water   </a:t>
            </a:r>
          </a:p>
        </p:txBody>
      </p:sp>
    </p:spTree>
    <p:extLst>
      <p:ext uri="{BB962C8B-B14F-4D97-AF65-F5344CB8AC3E}">
        <p14:creationId xmlns:p14="http://schemas.microsoft.com/office/powerpoint/2010/main" val="3180803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233" y="4474634"/>
            <a:ext cx="3771900" cy="4445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27765" y="0"/>
            <a:ext cx="8337565" cy="10583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GB" b="1" dirty="0">
                <a:solidFill>
                  <a:srgbClr val="62BAB7"/>
                </a:solidFill>
              </a:rPr>
              <a:t>Sustainable management - the issues</a:t>
            </a:r>
            <a:endParaRPr lang="en-GB" dirty="0">
              <a:solidFill>
                <a:srgbClr val="62BAB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849"/>
            <a:ext cx="9168547" cy="336480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357688" y="1134477"/>
            <a:ext cx="4572000" cy="31515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Embankments were created 200 years ago when part of the flood plain was reclaimed for farmland and the river was straightened.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The embankments are no longer cost effective. They are at risk of being breached during a major flood or storm.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Sea levels are predicted to rise by up to a metre in the next 100 years, increasing flood risks. 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Climate change will increase frequency and severity of storms, with river and seawater flooding threatening agricultural land, local roads, footpaths and trees and hedges.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The Lower Otter Estuary provides important habitats for a wide variety of breeding and wintering bird species.</a:t>
            </a:r>
          </a:p>
          <a:p>
            <a:pPr marL="285750" indent="-28575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5D9D"/>
                </a:solidFill>
              </a:rPr>
              <a:t>Artificial embankments and land reclamation have affected the natural movements of sediment in the sediment cell.</a:t>
            </a:r>
          </a:p>
        </p:txBody>
      </p:sp>
      <p:pic>
        <p:nvPicPr>
          <p:cNvPr id="6" name="Picture 5" descr="Environment Agency submits final plans for Otter Valley project - GOV.UK">
            <a:extLst>
              <a:ext uri="{FF2B5EF4-FFF2-40B4-BE49-F238E27FC236}">
                <a16:creationId xmlns:a16="http://schemas.microsoft.com/office/drawing/2014/main" id="{FFD1AD55-5111-4B65-B82A-BAC0C746B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1278731"/>
            <a:ext cx="4128764" cy="275251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7AA79E-6C41-4AA8-9A38-856B712893C7}"/>
              </a:ext>
            </a:extLst>
          </p:cNvPr>
          <p:cNvSpPr txBox="1"/>
          <p:nvPr/>
        </p:nvSpPr>
        <p:spPr>
          <a:xfrm>
            <a:off x="218042" y="1387866"/>
            <a:ext cx="1939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Embankments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C995F0A-8DFA-4457-9DC6-6AA6F19772FA}"/>
              </a:ext>
            </a:extLst>
          </p:cNvPr>
          <p:cNvCxnSpPr/>
          <p:nvPr/>
        </p:nvCxnSpPr>
        <p:spPr>
          <a:xfrm>
            <a:off x="935831" y="1685925"/>
            <a:ext cx="150019" cy="5857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C88313-8735-4A62-93E5-1D77106B6F30}"/>
              </a:ext>
            </a:extLst>
          </p:cNvPr>
          <p:cNvCxnSpPr>
            <a:cxnSpLocks/>
          </p:cNvCxnSpPr>
          <p:nvPr/>
        </p:nvCxnSpPr>
        <p:spPr>
          <a:xfrm flipH="1">
            <a:off x="642938" y="1715186"/>
            <a:ext cx="182327" cy="7174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3DBE18-86C3-4D62-9601-2BCF64D0A93B}"/>
              </a:ext>
            </a:extLst>
          </p:cNvPr>
          <p:cNvSpPr txBox="1"/>
          <p:nvPr/>
        </p:nvSpPr>
        <p:spPr>
          <a:xfrm>
            <a:off x="214312" y="4399416"/>
            <a:ext cx="45827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accent1"/>
                </a:solidFill>
              </a:rPr>
              <a:t>Credit: KOR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116402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2298</Words>
  <Application>Microsoft Office PowerPoint</Application>
  <PresentationFormat>On-screen Show (16:9)</PresentationFormat>
  <Paragraphs>184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 Creative Studio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</dc:creator>
  <cp:lastModifiedBy>Kendal Archer</cp:lastModifiedBy>
  <cp:revision>175</cp:revision>
  <dcterms:created xsi:type="dcterms:W3CDTF">2021-03-12T12:04:44Z</dcterms:created>
  <dcterms:modified xsi:type="dcterms:W3CDTF">2022-06-24T16:24:07Z</dcterms:modified>
</cp:coreProperties>
</file>