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98" r:id="rId2"/>
    <p:sldId id="349" r:id="rId3"/>
    <p:sldId id="350" r:id="rId4"/>
    <p:sldId id="351" r:id="rId5"/>
    <p:sldId id="370" r:id="rId6"/>
    <p:sldId id="369" r:id="rId7"/>
    <p:sldId id="368" r:id="rId8"/>
    <p:sldId id="373" r:id="rId9"/>
    <p:sldId id="367" r:id="rId10"/>
    <p:sldId id="374" r:id="rId11"/>
    <p:sldId id="375" r:id="rId12"/>
    <p:sldId id="376" r:id="rId13"/>
    <p:sldId id="379" r:id="rId14"/>
    <p:sldId id="378" r:id="rId15"/>
    <p:sldId id="377" r:id="rId16"/>
    <p:sldId id="381" r:id="rId17"/>
    <p:sldId id="380" r:id="rId18"/>
    <p:sldId id="345" r:id="rId19"/>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9D"/>
    <a:srgbClr val="62BAB7"/>
    <a:srgbClr val="A3A936"/>
    <a:srgbClr val="858666"/>
    <a:srgbClr val="8C922B"/>
    <a:srgbClr val="8264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2" d="100"/>
          <a:sy n="142" d="100"/>
        </p:scale>
        <p:origin x="714" y="12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13D6261-0C93-4FED-9F2A-127CE7D4AF36}" type="datetimeFigureOut">
              <a:rPr lang="en-GB" smtClean="0"/>
              <a:t>27/06/2022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E3C1A0A-9D4D-419F-87E7-551305C286AA}" type="slidenum">
              <a:rPr lang="en-GB" smtClean="0"/>
              <a:t>‹#›</a:t>
            </a:fld>
            <a:endParaRPr lang="en-GB"/>
          </a:p>
        </p:txBody>
      </p:sp>
    </p:spTree>
    <p:extLst>
      <p:ext uri="{BB962C8B-B14F-4D97-AF65-F5344CB8AC3E}">
        <p14:creationId xmlns:p14="http://schemas.microsoft.com/office/powerpoint/2010/main" val="637716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1C13084-8F14-4F62-84F2-702EE914C59F}" type="datetime1">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2325671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EE3F5AF-4EFB-48E3-BDB1-2E9FADAB4793}" type="datetime1">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45292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444BD33-5F81-47E4-916C-D93C603F2335}" type="datetime1">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2828155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E560E01-C2A7-4C2C-A901-5843DA576181}" type="datetime1">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285558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7742357-A7C6-4331-A44F-CA86AA3C5AAF}" type="datetime1">
              <a:rPr lang="en-US" smtClean="0"/>
              <a:t>6/27/2022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50989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CE40DF2-7D83-4ADF-BE9D-603ED9AF6C11}" type="datetime1">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357856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B540FA6-05B3-4544-8857-8EB23A3F6714}" type="datetime1">
              <a:rPr lang="en-US" smtClean="0"/>
              <a:t>6/27/2022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49786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19D0A10-CCBD-4494-9AB8-F061AA959F61}" type="datetime1">
              <a:rPr lang="en-US" smtClean="0"/>
              <a:t>6/27/2022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1966141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DE091C-1185-4C9F-83B4-B3CDF0B0C4C7}" type="datetime1">
              <a:rPr lang="en-US" smtClean="0"/>
              <a:t>6/27/2022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555239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F8483EC-E993-43B5-A34B-E9D247ACE190}" type="datetime1">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3198396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8BBEDCC-E9CA-425D-AF25-243378AA3BB2}" type="datetime1">
              <a:rPr lang="en-US" smtClean="0"/>
              <a:t>6/27/2022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80316-398B-6E45-A9FA-73C4A50D54EA}" type="slidenum">
              <a:rPr lang="en-US" smtClean="0"/>
              <a:t>‹#›</a:t>
            </a:fld>
            <a:endParaRPr lang="en-US"/>
          </a:p>
        </p:txBody>
      </p:sp>
    </p:spTree>
    <p:extLst>
      <p:ext uri="{BB962C8B-B14F-4D97-AF65-F5344CB8AC3E}">
        <p14:creationId xmlns:p14="http://schemas.microsoft.com/office/powerpoint/2010/main" val="366745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A85895-D492-4E3C-A434-E720E89DB9D3}" type="datetime1">
              <a:rPr lang="en-US" smtClean="0"/>
              <a:t>6/27/2022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3F80316-398B-6E45-A9FA-73C4A50D54EA}" type="slidenum">
              <a:rPr lang="en-US" smtClean="0"/>
              <a:t>‹#›</a:t>
            </a:fld>
            <a:endParaRPr lang="en-US"/>
          </a:p>
        </p:txBody>
      </p:sp>
    </p:spTree>
    <p:extLst>
      <p:ext uri="{BB962C8B-B14F-4D97-AF65-F5344CB8AC3E}">
        <p14:creationId xmlns:p14="http://schemas.microsoft.com/office/powerpoint/2010/main" val="1259217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hyperlink" Target="https://en.wikipedia.org/wiki/River_Otter,_Devon#/media/File:River_Otter_Devon.jpg" TargetMode="Externa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hyperlink" Target="http://www.pacco-interreg.com/"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riverotterfisheriesassociation.org/maps-of-the-river-otter-catchm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hyperlink" Target="https://wessexcoastgeology.soton.ac.uk/jpg-Budleigh-Salterton/11BST-View-Otterton-Ledge-from-Cliff.jpg"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hyperlink" Target="https://teleskola.mt/coastal-processes-3-cliff-retreat-and-wave-cut-platform/"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hotcore.info/kareff-05079.html"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4000500"/>
          </a:xfrm>
          <a:prstGeom prst="rect">
            <a:avLst/>
          </a:prstGeom>
        </p:spPr>
      </p:pic>
      <p:sp>
        <p:nvSpPr>
          <p:cNvPr id="5" name="Subtitle 2"/>
          <p:cNvSpPr txBox="1">
            <a:spLocks/>
          </p:cNvSpPr>
          <p:nvPr/>
        </p:nvSpPr>
        <p:spPr>
          <a:xfrm>
            <a:off x="728663" y="765837"/>
            <a:ext cx="7565231" cy="211033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ts val="0"/>
              </a:spcBef>
            </a:pPr>
            <a:r>
              <a:rPr lang="en-GB" sz="4400" b="1" dirty="0">
                <a:solidFill>
                  <a:schemeClr val="bg1"/>
                </a:solidFill>
              </a:rPr>
              <a:t>Landscape change</a:t>
            </a:r>
          </a:p>
          <a:p>
            <a:pPr algn="l">
              <a:lnSpc>
                <a:spcPct val="150000"/>
              </a:lnSpc>
              <a:spcBef>
                <a:spcPts val="0"/>
              </a:spcBef>
            </a:pPr>
            <a:r>
              <a:rPr lang="en-GB" sz="4000" dirty="0">
                <a:solidFill>
                  <a:schemeClr val="bg1"/>
                </a:solidFill>
              </a:rPr>
              <a:t>Lower Otter, Devon</a:t>
            </a:r>
          </a:p>
        </p:txBody>
      </p:sp>
      <p:pic>
        <p:nvPicPr>
          <p:cNvPr id="6" name="Picture 5"/>
          <p:cNvPicPr>
            <a:picLocks noChangeAspect="1"/>
          </p:cNvPicPr>
          <p:nvPr/>
        </p:nvPicPr>
        <p:blipFill>
          <a:blip r:embed="rId3"/>
          <a:stretch>
            <a:fillRect/>
          </a:stretch>
        </p:blipFill>
        <p:spPr>
          <a:xfrm>
            <a:off x="268102" y="4229100"/>
            <a:ext cx="5144804" cy="59925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56106881-6151-44AA-A928-56C24ACBAD6F}"/>
              </a:ext>
            </a:extLst>
          </p:cNvPr>
          <p:cNvPicPr>
            <a:picLocks noChangeAspect="1"/>
          </p:cNvPicPr>
          <p:nvPr/>
        </p:nvPicPr>
        <p:blipFill>
          <a:blip r:embed="rId4"/>
          <a:stretch>
            <a:fillRect/>
          </a:stretch>
        </p:blipFill>
        <p:spPr>
          <a:xfrm>
            <a:off x="6139914" y="4052664"/>
            <a:ext cx="2735984" cy="952123"/>
          </a:xfrm>
          <a:prstGeom prst="rect">
            <a:avLst/>
          </a:prstGeom>
        </p:spPr>
      </p:pic>
      <p:sp>
        <p:nvSpPr>
          <p:cNvPr id="2" name="Slide Number Placeholder 1">
            <a:extLst>
              <a:ext uri="{FF2B5EF4-FFF2-40B4-BE49-F238E27FC236}">
                <a16:creationId xmlns:a16="http://schemas.microsoft.com/office/drawing/2014/main" id="{6D556ECE-8CAC-89F8-C58B-B208132F7F2B}"/>
              </a:ext>
            </a:extLst>
          </p:cNvPr>
          <p:cNvSpPr>
            <a:spLocks noGrp="1"/>
          </p:cNvSpPr>
          <p:nvPr>
            <p:ph type="sldNum" sz="quarter" idx="12"/>
          </p:nvPr>
        </p:nvSpPr>
        <p:spPr/>
        <p:txBody>
          <a:bodyPr/>
          <a:lstStyle/>
          <a:p>
            <a:fld id="{93F80316-398B-6E45-A9FA-73C4A50D54EA}" type="slidenum">
              <a:rPr lang="en-US" smtClean="0"/>
              <a:t>1</a:t>
            </a:fld>
            <a:endParaRPr lang="en-US"/>
          </a:p>
        </p:txBody>
      </p:sp>
    </p:spTree>
    <p:extLst>
      <p:ext uri="{BB962C8B-B14F-4D97-AF65-F5344CB8AC3E}">
        <p14:creationId xmlns:p14="http://schemas.microsoft.com/office/powerpoint/2010/main" val="3766107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the river</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12274" y="889349"/>
            <a:ext cx="9168547" cy="3364802"/>
          </a:xfrm>
          <a:prstGeom prst="rect">
            <a:avLst/>
          </a:prstGeom>
        </p:spPr>
      </p:pic>
      <p:sp>
        <p:nvSpPr>
          <p:cNvPr id="8" name="Subtitle 2"/>
          <p:cNvSpPr txBox="1">
            <a:spLocks/>
          </p:cNvSpPr>
          <p:nvPr/>
        </p:nvSpPr>
        <p:spPr>
          <a:xfrm>
            <a:off x="3973746" y="1111863"/>
            <a:ext cx="4863073" cy="1058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In March 2018, flooding caused severe erosion of embankments built to protect agricultural land from flooding.</a:t>
            </a:r>
          </a:p>
          <a:p>
            <a:pPr algn="l">
              <a:spcBef>
                <a:spcPts val="0"/>
              </a:spcBef>
              <a:spcAft>
                <a:spcPts val="600"/>
              </a:spcAft>
            </a:pPr>
            <a:r>
              <a:rPr lang="en-GB" sz="1400" dirty="0">
                <a:solidFill>
                  <a:srgbClr val="005D9D"/>
                </a:solidFill>
              </a:rPr>
              <a:t>The photo below shows embankment repairs following the floods.</a:t>
            </a:r>
          </a:p>
          <a:p>
            <a:pPr algn="l">
              <a:spcBef>
                <a:spcPts val="0"/>
              </a:spcBef>
              <a:spcAft>
                <a:spcPts val="600"/>
              </a:spcAft>
            </a:pPr>
            <a:endParaRPr lang="en-GB" sz="1400" dirty="0">
              <a:solidFill>
                <a:srgbClr val="005D9D"/>
              </a:solidFill>
            </a:endParaRPr>
          </a:p>
          <a:p>
            <a:pPr algn="l">
              <a:spcBef>
                <a:spcPts val="0"/>
              </a:spcBef>
              <a:spcAft>
                <a:spcPts val="600"/>
              </a:spcAft>
            </a:pPr>
            <a:endParaRPr lang="en-GB" sz="1400" dirty="0">
              <a:solidFill>
                <a:srgbClr val="005D9D"/>
              </a:solidFill>
            </a:endParaRPr>
          </a:p>
          <a:p>
            <a:pPr algn="l">
              <a:spcBef>
                <a:spcPts val="0"/>
              </a:spcBef>
              <a:spcAft>
                <a:spcPts val="600"/>
              </a:spcAft>
            </a:pPr>
            <a:endParaRPr lang="en-GB" sz="1400" dirty="0">
              <a:solidFill>
                <a:srgbClr val="005D9D"/>
              </a:solidFill>
            </a:endParaRPr>
          </a:p>
        </p:txBody>
      </p:sp>
      <p:pic>
        <p:nvPicPr>
          <p:cNvPr id="14" name="Picture 13">
            <a:extLst>
              <a:ext uri="{FF2B5EF4-FFF2-40B4-BE49-F238E27FC236}">
                <a16:creationId xmlns:a16="http://schemas.microsoft.com/office/drawing/2014/main" id="{B42F59FB-683D-4A7D-99DE-8F8A69A9C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993" y="1058333"/>
            <a:ext cx="2918299" cy="38932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14">
            <a:extLst>
              <a:ext uri="{FF2B5EF4-FFF2-40B4-BE49-F238E27FC236}">
                <a16:creationId xmlns:a16="http://schemas.microsoft.com/office/drawing/2014/main" id="{98880E36-E52A-4C35-94DE-71CF92F285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3009" y="2104572"/>
            <a:ext cx="2478274" cy="18587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F8C71E80-50FC-7732-F029-52500C1BCA5C}"/>
              </a:ext>
            </a:extLst>
          </p:cNvPr>
          <p:cNvSpPr>
            <a:spLocks noGrp="1"/>
          </p:cNvSpPr>
          <p:nvPr>
            <p:ph type="sldNum" sz="quarter" idx="12"/>
          </p:nvPr>
        </p:nvSpPr>
        <p:spPr/>
        <p:txBody>
          <a:bodyPr/>
          <a:lstStyle/>
          <a:p>
            <a:fld id="{93F80316-398B-6E45-A9FA-73C4A50D54EA}" type="slidenum">
              <a:rPr lang="en-US" smtClean="0"/>
              <a:t>10</a:t>
            </a:fld>
            <a:endParaRPr lang="en-US"/>
          </a:p>
        </p:txBody>
      </p:sp>
    </p:spTree>
    <p:extLst>
      <p:ext uri="{BB962C8B-B14F-4D97-AF65-F5344CB8AC3E}">
        <p14:creationId xmlns:p14="http://schemas.microsoft.com/office/powerpoint/2010/main" val="3487525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weather and climate</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27766" y="1129985"/>
            <a:ext cx="3865628" cy="1058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The Lower Otter Estuary is special. </a:t>
            </a:r>
          </a:p>
          <a:p>
            <a:pPr marL="285750" indent="-285750" algn="l">
              <a:spcBef>
                <a:spcPts val="0"/>
              </a:spcBef>
              <a:spcAft>
                <a:spcPts val="600"/>
              </a:spcAft>
              <a:buFont typeface="Arial" panose="020B0604020202020204" pitchFamily="34" charset="0"/>
              <a:buChar char="•"/>
            </a:pPr>
            <a:r>
              <a:rPr lang="en-GB" sz="1400" dirty="0">
                <a:solidFill>
                  <a:srgbClr val="005D9D"/>
                </a:solidFill>
              </a:rPr>
              <a:t>It is an important natural habitat for breeding and wintering bird species</a:t>
            </a:r>
          </a:p>
          <a:p>
            <a:pPr marL="285750" indent="-285750" algn="l">
              <a:spcBef>
                <a:spcPts val="0"/>
              </a:spcBef>
              <a:spcAft>
                <a:spcPts val="600"/>
              </a:spcAft>
              <a:buFont typeface="Arial" panose="020B0604020202020204" pitchFamily="34" charset="0"/>
              <a:buChar char="•"/>
            </a:pPr>
            <a:r>
              <a:rPr lang="en-GB" sz="1400" dirty="0">
                <a:solidFill>
                  <a:srgbClr val="005D9D"/>
                </a:solidFill>
              </a:rPr>
              <a:t>The area is enjoyed by tens of thousands of visitors each year</a:t>
            </a:r>
          </a:p>
          <a:p>
            <a:pPr algn="l">
              <a:spcBef>
                <a:spcPts val="0"/>
              </a:spcBef>
              <a:spcAft>
                <a:spcPts val="600"/>
              </a:spcAft>
            </a:pPr>
            <a:r>
              <a:rPr lang="en-GB" sz="1400" dirty="0">
                <a:solidFill>
                  <a:srgbClr val="005D9D"/>
                </a:solidFill>
              </a:rPr>
              <a:t>However, the estuary faces challenges due to climate change such as rising sea levels and more extreme rainfall events. </a:t>
            </a:r>
          </a:p>
          <a:p>
            <a:pPr marL="285750" indent="-285750" algn="l">
              <a:spcBef>
                <a:spcPts val="0"/>
              </a:spcBef>
              <a:spcAft>
                <a:spcPts val="600"/>
              </a:spcAft>
              <a:buFont typeface="Arial" panose="020B0604020202020204" pitchFamily="34" charset="0"/>
              <a:buChar char="•"/>
            </a:pPr>
            <a:r>
              <a:rPr lang="en-GB" sz="1400" dirty="0">
                <a:solidFill>
                  <a:srgbClr val="005D9D"/>
                </a:solidFill>
              </a:rPr>
              <a:t>Erosion and overtopping of existing embankments</a:t>
            </a:r>
          </a:p>
          <a:p>
            <a:pPr marL="285750" indent="-285750" algn="l">
              <a:spcBef>
                <a:spcPts val="0"/>
              </a:spcBef>
              <a:spcAft>
                <a:spcPts val="600"/>
              </a:spcAft>
              <a:buFont typeface="Arial" panose="020B0604020202020204" pitchFamily="34" charset="0"/>
              <a:buChar char="•"/>
            </a:pPr>
            <a:r>
              <a:rPr lang="en-GB" sz="1400" dirty="0">
                <a:solidFill>
                  <a:srgbClr val="005D9D"/>
                </a:solidFill>
              </a:rPr>
              <a:t>Impacts on local people and businesses if South Farm Road were to be flooded</a:t>
            </a:r>
          </a:p>
          <a:p>
            <a:pPr marL="285750" indent="-285750" algn="l">
              <a:spcBef>
                <a:spcPts val="0"/>
              </a:spcBef>
              <a:spcAft>
                <a:spcPts val="600"/>
              </a:spcAft>
              <a:buFont typeface="Arial" panose="020B0604020202020204" pitchFamily="34" charset="0"/>
              <a:buChar char="•"/>
            </a:pPr>
            <a:r>
              <a:rPr lang="en-GB" sz="1400" dirty="0">
                <a:solidFill>
                  <a:srgbClr val="005D9D"/>
                </a:solidFill>
              </a:rPr>
              <a:t>Cricket club subject to more regular flooding</a:t>
            </a:r>
          </a:p>
          <a:p>
            <a:pPr marL="285750" indent="-285750" algn="l">
              <a:spcBef>
                <a:spcPts val="0"/>
              </a:spcBef>
              <a:spcAft>
                <a:spcPts val="600"/>
              </a:spcAft>
              <a:buFont typeface="Arial" panose="020B0604020202020204" pitchFamily="34" charset="0"/>
              <a:buChar char="•"/>
            </a:pPr>
            <a:r>
              <a:rPr lang="en-GB" sz="1400" dirty="0">
                <a:solidFill>
                  <a:srgbClr val="005D9D"/>
                </a:solidFill>
              </a:rPr>
              <a:t>Impacts on farming and recreation (e.g. footpaths eroded or flooded)</a:t>
            </a:r>
          </a:p>
        </p:txBody>
      </p:sp>
      <p:pic>
        <p:nvPicPr>
          <p:cNvPr id="6" name="Picture 5">
            <a:extLst>
              <a:ext uri="{FF2B5EF4-FFF2-40B4-BE49-F238E27FC236}">
                <a16:creationId xmlns:a16="http://schemas.microsoft.com/office/drawing/2014/main" id="{AE773E27-E295-4452-944A-3D4C100E5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129986"/>
            <a:ext cx="4351665" cy="29021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8085669-13B9-4686-9981-E0DAAF9EA19C}"/>
              </a:ext>
            </a:extLst>
          </p:cNvPr>
          <p:cNvSpPr/>
          <p:nvPr/>
        </p:nvSpPr>
        <p:spPr>
          <a:xfrm>
            <a:off x="4571999" y="4008971"/>
            <a:ext cx="4351666" cy="2308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hlinkClick r:id="rId5"/>
              </a:rPr>
              <a:t>https://en.wikipedia.org/wiki/River_Otter,_Devon#/media/File:River_Otter_Devon.jpg</a:t>
            </a:r>
            <a:r>
              <a:rPr lang="en-GB" sz="900" dirty="0"/>
              <a:t> </a:t>
            </a:r>
          </a:p>
        </p:txBody>
      </p:sp>
      <p:sp>
        <p:nvSpPr>
          <p:cNvPr id="11" name="TextBox 2">
            <a:extLst>
              <a:ext uri="{FF2B5EF4-FFF2-40B4-BE49-F238E27FC236}">
                <a16:creationId xmlns:a16="http://schemas.microsoft.com/office/drawing/2014/main" id="{54304686-150F-4D3D-9129-64B9295E0C26}"/>
              </a:ext>
            </a:extLst>
          </p:cNvPr>
          <p:cNvSpPr txBox="1"/>
          <p:nvPr/>
        </p:nvSpPr>
        <p:spPr>
          <a:xfrm>
            <a:off x="5017851" y="1498630"/>
            <a:ext cx="12089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River Otter</a:t>
            </a:r>
          </a:p>
        </p:txBody>
      </p:sp>
      <p:cxnSp>
        <p:nvCxnSpPr>
          <p:cNvPr id="13" name="Straight Arrow Connector 12">
            <a:extLst>
              <a:ext uri="{FF2B5EF4-FFF2-40B4-BE49-F238E27FC236}">
                <a16:creationId xmlns:a16="http://schemas.microsoft.com/office/drawing/2014/main" id="{88FD51C1-12A2-479A-B151-8C9E00592488}"/>
              </a:ext>
            </a:extLst>
          </p:cNvPr>
          <p:cNvCxnSpPr>
            <a:cxnSpLocks/>
          </p:cNvCxnSpPr>
          <p:nvPr/>
        </p:nvCxnSpPr>
        <p:spPr>
          <a:xfrm flipH="1">
            <a:off x="5422106" y="1799396"/>
            <a:ext cx="96195" cy="1063158"/>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sp>
        <p:nvSpPr>
          <p:cNvPr id="14" name="TextBox 6">
            <a:extLst>
              <a:ext uri="{FF2B5EF4-FFF2-40B4-BE49-F238E27FC236}">
                <a16:creationId xmlns:a16="http://schemas.microsoft.com/office/drawing/2014/main" id="{4A03C4BB-8312-4BBD-81EA-F85890237FCF}"/>
              </a:ext>
            </a:extLst>
          </p:cNvPr>
          <p:cNvSpPr txBox="1"/>
          <p:nvPr/>
        </p:nvSpPr>
        <p:spPr>
          <a:xfrm>
            <a:off x="5504440" y="3291378"/>
            <a:ext cx="1520801" cy="64633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Saltmarsh and</a:t>
            </a:r>
          </a:p>
          <a:p>
            <a:r>
              <a:rPr lang="en-GB" dirty="0">
                <a:solidFill>
                  <a:schemeClr val="bg1"/>
                </a:solidFill>
              </a:rPr>
              <a:t> mudflats</a:t>
            </a:r>
          </a:p>
        </p:txBody>
      </p:sp>
      <p:sp>
        <p:nvSpPr>
          <p:cNvPr id="15" name="TextBox 7">
            <a:extLst>
              <a:ext uri="{FF2B5EF4-FFF2-40B4-BE49-F238E27FC236}">
                <a16:creationId xmlns:a16="http://schemas.microsoft.com/office/drawing/2014/main" id="{D7CF77F7-F5E1-4080-B193-B5BAF9C1D2F7}"/>
              </a:ext>
            </a:extLst>
          </p:cNvPr>
          <p:cNvSpPr txBox="1"/>
          <p:nvPr/>
        </p:nvSpPr>
        <p:spPr>
          <a:xfrm>
            <a:off x="6836211" y="1666772"/>
            <a:ext cx="164775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Sandstone cliffs</a:t>
            </a:r>
          </a:p>
        </p:txBody>
      </p:sp>
      <p:cxnSp>
        <p:nvCxnSpPr>
          <p:cNvPr id="16" name="Straight Arrow Connector 15">
            <a:extLst>
              <a:ext uri="{FF2B5EF4-FFF2-40B4-BE49-F238E27FC236}">
                <a16:creationId xmlns:a16="http://schemas.microsoft.com/office/drawing/2014/main" id="{BD220B7D-40A1-406B-9A68-E57C59E14BCC}"/>
              </a:ext>
            </a:extLst>
          </p:cNvPr>
          <p:cNvCxnSpPr>
            <a:cxnSpLocks/>
          </p:cNvCxnSpPr>
          <p:nvPr/>
        </p:nvCxnSpPr>
        <p:spPr>
          <a:xfrm>
            <a:off x="7695451" y="1976789"/>
            <a:ext cx="317173" cy="604266"/>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sp>
        <p:nvSpPr>
          <p:cNvPr id="17" name="TextBox 10">
            <a:extLst>
              <a:ext uri="{FF2B5EF4-FFF2-40B4-BE49-F238E27FC236}">
                <a16:creationId xmlns:a16="http://schemas.microsoft.com/office/drawing/2014/main" id="{D3BCC260-B4FD-4BB3-81CC-BCCFF39805B2}"/>
              </a:ext>
            </a:extLst>
          </p:cNvPr>
          <p:cNvSpPr txBox="1"/>
          <p:nvPr/>
        </p:nvSpPr>
        <p:spPr>
          <a:xfrm>
            <a:off x="8012624" y="2862554"/>
            <a:ext cx="98648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chemeClr val="bg1"/>
                </a:solidFill>
              </a:rPr>
              <a:t>Shingle</a:t>
            </a:r>
            <a:r>
              <a:rPr lang="en-GB" sz="1200" b="1" dirty="0">
                <a:solidFill>
                  <a:schemeClr val="bg1"/>
                </a:solidFill>
              </a:rPr>
              <a:t> </a:t>
            </a:r>
            <a:r>
              <a:rPr lang="en-GB" sz="1200" dirty="0">
                <a:solidFill>
                  <a:schemeClr val="bg1"/>
                </a:solidFill>
              </a:rPr>
              <a:t>ridge</a:t>
            </a:r>
          </a:p>
        </p:txBody>
      </p:sp>
      <p:sp>
        <p:nvSpPr>
          <p:cNvPr id="2" name="Slide Number Placeholder 1">
            <a:extLst>
              <a:ext uri="{FF2B5EF4-FFF2-40B4-BE49-F238E27FC236}">
                <a16:creationId xmlns:a16="http://schemas.microsoft.com/office/drawing/2014/main" id="{296B38A9-8CB4-6B17-AA50-66CFE6A2CBE2}"/>
              </a:ext>
            </a:extLst>
          </p:cNvPr>
          <p:cNvSpPr>
            <a:spLocks noGrp="1"/>
          </p:cNvSpPr>
          <p:nvPr>
            <p:ph type="sldNum" sz="quarter" idx="12"/>
          </p:nvPr>
        </p:nvSpPr>
        <p:spPr/>
        <p:txBody>
          <a:bodyPr/>
          <a:lstStyle/>
          <a:p>
            <a:fld id="{93F80316-398B-6E45-A9FA-73C4A50D54EA}" type="slidenum">
              <a:rPr lang="en-US" smtClean="0"/>
              <a:t>11</a:t>
            </a:fld>
            <a:endParaRPr lang="en-US"/>
          </a:p>
        </p:txBody>
      </p:sp>
    </p:spTree>
    <p:extLst>
      <p:ext uri="{BB962C8B-B14F-4D97-AF65-F5344CB8AC3E}">
        <p14:creationId xmlns:p14="http://schemas.microsoft.com/office/powerpoint/2010/main" val="1586887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human activity</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443414" y="1220718"/>
            <a:ext cx="4393406" cy="1058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In the past, the River Otter would have meandered across its wide floodplain as it flowed towards the sea. </a:t>
            </a:r>
          </a:p>
          <a:p>
            <a:pPr marL="285750" indent="-285750" algn="l">
              <a:spcBef>
                <a:spcPts val="0"/>
              </a:spcBef>
              <a:spcAft>
                <a:spcPts val="600"/>
              </a:spcAft>
              <a:buFont typeface="Arial" panose="020B0604020202020204" pitchFamily="34" charset="0"/>
              <a:buChar char="•"/>
            </a:pPr>
            <a:r>
              <a:rPr lang="en-GB" sz="1400" dirty="0">
                <a:solidFill>
                  <a:srgbClr val="005D9D"/>
                </a:solidFill>
              </a:rPr>
              <a:t>Much of the area would have been extensive tidal mudflats and saltmarshes, inundated by the sea at high tide</a:t>
            </a:r>
          </a:p>
          <a:p>
            <a:pPr marL="285750" indent="-285750" algn="l">
              <a:spcBef>
                <a:spcPts val="0"/>
              </a:spcBef>
              <a:spcAft>
                <a:spcPts val="600"/>
              </a:spcAft>
              <a:buFont typeface="Arial" panose="020B0604020202020204" pitchFamily="34" charset="0"/>
              <a:buChar char="•"/>
            </a:pPr>
            <a:r>
              <a:rPr lang="en-GB" sz="1400" dirty="0">
                <a:solidFill>
                  <a:srgbClr val="005D9D"/>
                </a:solidFill>
              </a:rPr>
              <a:t>Occasional river floods would have washed silt (alluvium) across the floodplain and towards the sea</a:t>
            </a:r>
          </a:p>
          <a:p>
            <a:pPr marL="285750" indent="-285750" algn="l">
              <a:spcBef>
                <a:spcPts val="0"/>
              </a:spcBef>
              <a:spcAft>
                <a:spcPts val="600"/>
              </a:spcAft>
              <a:buFont typeface="Arial" panose="020B0604020202020204" pitchFamily="34" charset="0"/>
              <a:buChar char="•"/>
            </a:pPr>
            <a:r>
              <a:rPr lang="en-GB" sz="1400" dirty="0">
                <a:solidFill>
                  <a:srgbClr val="005D9D"/>
                </a:solidFill>
              </a:rPr>
              <a:t>The area would have been a haven for wildlife particularly over-wintering birds</a:t>
            </a:r>
          </a:p>
          <a:p>
            <a:pPr marL="285750" indent="-285750" algn="l">
              <a:spcBef>
                <a:spcPts val="0"/>
              </a:spcBef>
              <a:spcAft>
                <a:spcPts val="600"/>
              </a:spcAft>
              <a:buFont typeface="Arial" panose="020B0604020202020204" pitchFamily="34" charset="0"/>
              <a:buChar char="•"/>
            </a:pPr>
            <a:r>
              <a:rPr lang="en-GB" sz="1400" dirty="0">
                <a:solidFill>
                  <a:srgbClr val="005D9D"/>
                </a:solidFill>
              </a:rPr>
              <a:t>Trees would have grown on mounds of higher ground on the floodplain and much of the surrounding landscape would have been deciduous woodland</a:t>
            </a:r>
          </a:p>
        </p:txBody>
      </p:sp>
      <p:pic>
        <p:nvPicPr>
          <p:cNvPr id="6" name="Picture 5">
            <a:extLst>
              <a:ext uri="{FF2B5EF4-FFF2-40B4-BE49-F238E27FC236}">
                <a16:creationId xmlns:a16="http://schemas.microsoft.com/office/drawing/2014/main" id="{0AE37C17-5290-472F-BC19-E388C0EDB1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549" t="18252" r="52724" b="15304"/>
          <a:stretch/>
        </p:blipFill>
        <p:spPr bwMode="auto">
          <a:xfrm>
            <a:off x="388767" y="1058333"/>
            <a:ext cx="2193152" cy="39547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15135FE1-B7B0-4238-BBEB-DE2A9A6F79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13" t="34321" r="63011" b="42600"/>
          <a:stretch/>
        </p:blipFill>
        <p:spPr bwMode="auto">
          <a:xfrm>
            <a:off x="2717554" y="1948666"/>
            <a:ext cx="1493119" cy="15536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E8FC3E27-6114-B8A6-092A-C3C2D6882C44}"/>
              </a:ext>
            </a:extLst>
          </p:cNvPr>
          <p:cNvSpPr>
            <a:spLocks noGrp="1"/>
          </p:cNvSpPr>
          <p:nvPr>
            <p:ph type="sldNum" sz="quarter" idx="12"/>
          </p:nvPr>
        </p:nvSpPr>
        <p:spPr/>
        <p:txBody>
          <a:bodyPr/>
          <a:lstStyle/>
          <a:p>
            <a:fld id="{93F80316-398B-6E45-A9FA-73C4A50D54EA}" type="slidenum">
              <a:rPr lang="en-US" smtClean="0"/>
              <a:t>12</a:t>
            </a:fld>
            <a:endParaRPr lang="en-US"/>
          </a:p>
        </p:txBody>
      </p:sp>
    </p:spTree>
    <p:extLst>
      <p:ext uri="{BB962C8B-B14F-4D97-AF65-F5344CB8AC3E}">
        <p14:creationId xmlns:p14="http://schemas.microsoft.com/office/powerpoint/2010/main" val="1218373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human activity</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3810000" y="1134577"/>
            <a:ext cx="5026819" cy="1058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About 200 years ago, embankments were constructed to reclaim part of the floodplain for agriculture. </a:t>
            </a:r>
          </a:p>
          <a:p>
            <a:pPr algn="l">
              <a:spcBef>
                <a:spcPts val="0"/>
              </a:spcBef>
              <a:spcAft>
                <a:spcPts val="600"/>
              </a:spcAft>
            </a:pPr>
            <a:r>
              <a:rPr lang="en-GB" sz="1400" dirty="0">
                <a:solidFill>
                  <a:srgbClr val="005D9D"/>
                </a:solidFill>
              </a:rPr>
              <a:t>Some of the land has been used for recreation (e.g. the cricket club), for car parking and even a municipal rubbish tip! </a:t>
            </a:r>
          </a:p>
        </p:txBody>
      </p:sp>
      <p:pic>
        <p:nvPicPr>
          <p:cNvPr id="6" name="Picture 5">
            <a:extLst>
              <a:ext uri="{FF2B5EF4-FFF2-40B4-BE49-F238E27FC236}">
                <a16:creationId xmlns:a16="http://schemas.microsoft.com/office/drawing/2014/main" id="{2989CEAE-077F-40F0-B197-338C241834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749" t="18310" r="31183" b="14047"/>
          <a:stretch/>
        </p:blipFill>
        <p:spPr bwMode="auto">
          <a:xfrm>
            <a:off x="968621" y="1116014"/>
            <a:ext cx="2256494" cy="38906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descr="Footpath temporarily closed as work continues on Lower Otter - GOV.UK">
            <a:extLst>
              <a:ext uri="{FF2B5EF4-FFF2-40B4-BE49-F238E27FC236}">
                <a16:creationId xmlns:a16="http://schemas.microsoft.com/office/drawing/2014/main" id="{F567041E-6B59-4CBC-B507-A916A7854A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233" y="2223712"/>
            <a:ext cx="2799789" cy="18665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2">
            <a:extLst>
              <a:ext uri="{FF2B5EF4-FFF2-40B4-BE49-F238E27FC236}">
                <a16:creationId xmlns:a16="http://schemas.microsoft.com/office/drawing/2014/main" id="{EA0BB52C-547E-42D7-A656-925EECEECCB7}"/>
              </a:ext>
            </a:extLst>
          </p:cNvPr>
          <p:cNvSpPr txBox="1"/>
          <p:nvPr/>
        </p:nvSpPr>
        <p:spPr>
          <a:xfrm>
            <a:off x="3465995" y="2570328"/>
            <a:ext cx="115922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rgbClr val="005D9D"/>
                </a:solidFill>
              </a:rPr>
              <a:t>Embankment</a:t>
            </a:r>
            <a:endParaRPr lang="en-GB" dirty="0"/>
          </a:p>
        </p:txBody>
      </p:sp>
      <p:sp>
        <p:nvSpPr>
          <p:cNvPr id="13" name="TextBox 8">
            <a:extLst>
              <a:ext uri="{FF2B5EF4-FFF2-40B4-BE49-F238E27FC236}">
                <a16:creationId xmlns:a16="http://schemas.microsoft.com/office/drawing/2014/main" id="{20AF61F0-5C93-4FC7-BCA1-48149E87E279}"/>
              </a:ext>
            </a:extLst>
          </p:cNvPr>
          <p:cNvSpPr txBox="1"/>
          <p:nvPr/>
        </p:nvSpPr>
        <p:spPr>
          <a:xfrm>
            <a:off x="7933722" y="2556361"/>
            <a:ext cx="79541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chemeClr val="accent1">
                    <a:lumMod val="75000"/>
                  </a:schemeClr>
                </a:solidFill>
              </a:rPr>
              <a:t>Car park</a:t>
            </a:r>
          </a:p>
        </p:txBody>
      </p:sp>
      <p:sp>
        <p:nvSpPr>
          <p:cNvPr id="14" name="TextBox 9">
            <a:extLst>
              <a:ext uri="{FF2B5EF4-FFF2-40B4-BE49-F238E27FC236}">
                <a16:creationId xmlns:a16="http://schemas.microsoft.com/office/drawing/2014/main" id="{0F94F7A6-6AA9-43C0-A203-5C637A77A2EB}"/>
              </a:ext>
            </a:extLst>
          </p:cNvPr>
          <p:cNvSpPr txBox="1"/>
          <p:nvPr/>
        </p:nvSpPr>
        <p:spPr>
          <a:xfrm>
            <a:off x="3507058" y="3753145"/>
            <a:ext cx="103233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chemeClr val="accent1">
                    <a:lumMod val="75000"/>
                  </a:schemeClr>
                </a:solidFill>
              </a:rPr>
              <a:t>Cricket club</a:t>
            </a:r>
          </a:p>
        </p:txBody>
      </p:sp>
      <p:cxnSp>
        <p:nvCxnSpPr>
          <p:cNvPr id="15" name="Straight Arrow Connector 14">
            <a:extLst>
              <a:ext uri="{FF2B5EF4-FFF2-40B4-BE49-F238E27FC236}">
                <a16:creationId xmlns:a16="http://schemas.microsoft.com/office/drawing/2014/main" id="{C47BA0C8-61ED-4148-AC00-EDD4901A6D49}"/>
              </a:ext>
            </a:extLst>
          </p:cNvPr>
          <p:cNvCxnSpPr>
            <a:cxnSpLocks/>
          </p:cNvCxnSpPr>
          <p:nvPr/>
        </p:nvCxnSpPr>
        <p:spPr>
          <a:xfrm flipV="1">
            <a:off x="4468527" y="3067950"/>
            <a:ext cx="1975136" cy="832322"/>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cxnSp>
        <p:nvCxnSpPr>
          <p:cNvPr id="16" name="Straight Arrow Connector 15">
            <a:extLst>
              <a:ext uri="{FF2B5EF4-FFF2-40B4-BE49-F238E27FC236}">
                <a16:creationId xmlns:a16="http://schemas.microsoft.com/office/drawing/2014/main" id="{554E1BC8-3CF5-4B41-A237-A0688E17B7C9}"/>
              </a:ext>
            </a:extLst>
          </p:cNvPr>
          <p:cNvCxnSpPr>
            <a:cxnSpLocks/>
          </p:cNvCxnSpPr>
          <p:nvPr/>
        </p:nvCxnSpPr>
        <p:spPr>
          <a:xfrm>
            <a:off x="4221302" y="2806766"/>
            <a:ext cx="1389015" cy="288614"/>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16B8D463-7EB0-47DF-A53A-308C59EC9B41}"/>
              </a:ext>
            </a:extLst>
          </p:cNvPr>
          <p:cNvCxnSpPr>
            <a:cxnSpLocks/>
          </p:cNvCxnSpPr>
          <p:nvPr/>
        </p:nvCxnSpPr>
        <p:spPr>
          <a:xfrm flipH="1">
            <a:off x="6843183" y="2712255"/>
            <a:ext cx="1112978" cy="43805"/>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sp>
        <p:nvSpPr>
          <p:cNvPr id="2" name="Slide Number Placeholder 1">
            <a:extLst>
              <a:ext uri="{FF2B5EF4-FFF2-40B4-BE49-F238E27FC236}">
                <a16:creationId xmlns:a16="http://schemas.microsoft.com/office/drawing/2014/main" id="{F40EFC15-2AC6-2A1B-0EAC-8BDF84E2B5D5}"/>
              </a:ext>
            </a:extLst>
          </p:cNvPr>
          <p:cNvSpPr>
            <a:spLocks noGrp="1"/>
          </p:cNvSpPr>
          <p:nvPr>
            <p:ph type="sldNum" sz="quarter" idx="12"/>
          </p:nvPr>
        </p:nvSpPr>
        <p:spPr/>
        <p:txBody>
          <a:bodyPr/>
          <a:lstStyle/>
          <a:p>
            <a:fld id="{93F80316-398B-6E45-A9FA-73C4A50D54EA}" type="slidenum">
              <a:rPr lang="en-US" smtClean="0"/>
              <a:t>13</a:t>
            </a:fld>
            <a:endParaRPr lang="en-US"/>
          </a:p>
        </p:txBody>
      </p:sp>
    </p:spTree>
    <p:extLst>
      <p:ext uri="{BB962C8B-B14F-4D97-AF65-F5344CB8AC3E}">
        <p14:creationId xmlns:p14="http://schemas.microsoft.com/office/powerpoint/2010/main" val="2667528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human activity</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622006" y="1140316"/>
            <a:ext cx="4214813" cy="113873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All this is about to change! </a:t>
            </a:r>
          </a:p>
          <a:p>
            <a:pPr marL="285750" indent="-285750" algn="l">
              <a:spcBef>
                <a:spcPts val="0"/>
              </a:spcBef>
              <a:spcAft>
                <a:spcPts val="600"/>
              </a:spcAft>
              <a:buFont typeface="Arial" panose="020B0604020202020204" pitchFamily="34" charset="0"/>
              <a:buChar char="•"/>
            </a:pPr>
            <a:r>
              <a:rPr lang="en-GB" sz="1400" dirty="0">
                <a:solidFill>
                  <a:srgbClr val="005D9D"/>
                </a:solidFill>
              </a:rPr>
              <a:t>The embankments are in need of repair and are in danger of being breached </a:t>
            </a:r>
          </a:p>
          <a:p>
            <a:pPr marL="285750" indent="-285750" algn="l">
              <a:spcBef>
                <a:spcPts val="0"/>
              </a:spcBef>
              <a:spcAft>
                <a:spcPts val="600"/>
              </a:spcAft>
              <a:buFont typeface="Arial" panose="020B0604020202020204" pitchFamily="34" charset="0"/>
              <a:buChar char="•"/>
            </a:pPr>
            <a:r>
              <a:rPr lang="en-GB" sz="1400" dirty="0">
                <a:solidFill>
                  <a:srgbClr val="005D9D"/>
                </a:solidFill>
              </a:rPr>
              <a:t> With sea levels predicted to rise by up to 1m by 2100, the area is at increasing rise from seawater flooding.</a:t>
            </a:r>
          </a:p>
          <a:p>
            <a:pPr marL="285750" indent="-285750" algn="l">
              <a:spcBef>
                <a:spcPts val="0"/>
              </a:spcBef>
              <a:spcAft>
                <a:spcPts val="600"/>
              </a:spcAft>
              <a:buFont typeface="Arial" panose="020B0604020202020204" pitchFamily="34" charset="0"/>
              <a:buChar char="•"/>
            </a:pPr>
            <a:r>
              <a:rPr lang="en-GB" sz="1400" dirty="0">
                <a:solidFill>
                  <a:srgbClr val="005D9D"/>
                </a:solidFill>
              </a:rPr>
              <a:t>Seawater flooding threatens to flood agricultural land, inundate roads and footpaths and flood trees and hedgerows on the floodplain. </a:t>
            </a:r>
          </a:p>
          <a:p>
            <a:pPr algn="l">
              <a:spcBef>
                <a:spcPts val="0"/>
              </a:spcBef>
              <a:spcAft>
                <a:spcPts val="600"/>
              </a:spcAft>
            </a:pPr>
            <a:r>
              <a:rPr lang="en-GB" sz="1400" dirty="0">
                <a:solidFill>
                  <a:srgbClr val="005D9D"/>
                </a:solidFill>
              </a:rPr>
              <a:t>In response to these issues, the Lower Otter is being restored to a more natural state, a sustainable solution to the issue of climate change. </a:t>
            </a:r>
          </a:p>
        </p:txBody>
      </p:sp>
      <p:sp>
        <p:nvSpPr>
          <p:cNvPr id="6" name="TextBox 8">
            <a:extLst>
              <a:ext uri="{FF2B5EF4-FFF2-40B4-BE49-F238E27FC236}">
                <a16:creationId xmlns:a16="http://schemas.microsoft.com/office/drawing/2014/main" id="{0391885B-85E0-4641-AB6D-86F573051F35}"/>
              </a:ext>
            </a:extLst>
          </p:cNvPr>
          <p:cNvSpPr txBox="1"/>
          <p:nvPr/>
        </p:nvSpPr>
        <p:spPr>
          <a:xfrm>
            <a:off x="320013" y="953456"/>
            <a:ext cx="152586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accent1">
                    <a:lumMod val="75000"/>
                  </a:schemeClr>
                </a:solidFill>
              </a:rPr>
              <a:t>Embankments</a:t>
            </a:r>
          </a:p>
        </p:txBody>
      </p:sp>
      <p:sp>
        <p:nvSpPr>
          <p:cNvPr id="10" name="TextBox 6">
            <a:extLst>
              <a:ext uri="{FF2B5EF4-FFF2-40B4-BE49-F238E27FC236}">
                <a16:creationId xmlns:a16="http://schemas.microsoft.com/office/drawing/2014/main" id="{6F744E3E-6AE4-45A7-BEE8-B2CCBA269A8F}"/>
              </a:ext>
            </a:extLst>
          </p:cNvPr>
          <p:cNvSpPr txBox="1"/>
          <p:nvPr/>
        </p:nvSpPr>
        <p:spPr>
          <a:xfrm>
            <a:off x="320013" y="4301849"/>
            <a:ext cx="228498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chemeClr val="accent1">
                    <a:lumMod val="75000"/>
                  </a:schemeClr>
                </a:solidFill>
              </a:rPr>
              <a:t>Credit: KOR Communications</a:t>
            </a:r>
          </a:p>
        </p:txBody>
      </p:sp>
      <p:pic>
        <p:nvPicPr>
          <p:cNvPr id="14" name="Picture 13" descr="Environment Agency submits final plans for Otter Valley project - GOV.UK">
            <a:extLst>
              <a:ext uri="{FF2B5EF4-FFF2-40B4-BE49-F238E27FC236}">
                <a16:creationId xmlns:a16="http://schemas.microsoft.com/office/drawing/2014/main" id="{6A9965FE-94BA-4FFA-85BE-725AF3149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12" y="1397181"/>
            <a:ext cx="3883547" cy="25890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41B7189A-3443-4EB6-94A6-EE7540144EFF}"/>
              </a:ext>
            </a:extLst>
          </p:cNvPr>
          <p:cNvCxnSpPr>
            <a:cxnSpLocks/>
          </p:cNvCxnSpPr>
          <p:nvPr/>
        </p:nvCxnSpPr>
        <p:spPr>
          <a:xfrm flipH="1">
            <a:off x="427765" y="1237060"/>
            <a:ext cx="610298" cy="1334690"/>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496517A9-3EDD-4FD6-8CDB-A919F927D3EF}"/>
              </a:ext>
            </a:extLst>
          </p:cNvPr>
          <p:cNvCxnSpPr>
            <a:cxnSpLocks/>
          </p:cNvCxnSpPr>
          <p:nvPr/>
        </p:nvCxnSpPr>
        <p:spPr>
          <a:xfrm flipH="1">
            <a:off x="964406" y="1237060"/>
            <a:ext cx="73656" cy="1141809"/>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sp>
        <p:nvSpPr>
          <p:cNvPr id="2" name="Slide Number Placeholder 1">
            <a:extLst>
              <a:ext uri="{FF2B5EF4-FFF2-40B4-BE49-F238E27FC236}">
                <a16:creationId xmlns:a16="http://schemas.microsoft.com/office/drawing/2014/main" id="{F00F7605-3D1F-65FA-FD48-41C7D954D138}"/>
              </a:ext>
            </a:extLst>
          </p:cNvPr>
          <p:cNvSpPr>
            <a:spLocks noGrp="1"/>
          </p:cNvSpPr>
          <p:nvPr>
            <p:ph type="sldNum" sz="quarter" idx="12"/>
          </p:nvPr>
        </p:nvSpPr>
        <p:spPr/>
        <p:txBody>
          <a:bodyPr/>
          <a:lstStyle/>
          <a:p>
            <a:fld id="{93F80316-398B-6E45-A9FA-73C4A50D54EA}" type="slidenum">
              <a:rPr lang="en-US" smtClean="0"/>
              <a:t>14</a:t>
            </a:fld>
            <a:endParaRPr lang="en-US"/>
          </a:p>
        </p:txBody>
      </p:sp>
    </p:spTree>
    <p:extLst>
      <p:ext uri="{BB962C8B-B14F-4D97-AF65-F5344CB8AC3E}">
        <p14:creationId xmlns:p14="http://schemas.microsoft.com/office/powerpoint/2010/main" val="4179670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human activity</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521994" y="1039437"/>
            <a:ext cx="4314825" cy="1058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In 2023, the embankments will be deliberately breached to allow seawater to once again flood over the area.</a:t>
            </a:r>
          </a:p>
          <a:p>
            <a:pPr marL="285750" indent="-285750" algn="l">
              <a:spcBef>
                <a:spcPts val="0"/>
              </a:spcBef>
              <a:spcAft>
                <a:spcPts val="600"/>
              </a:spcAft>
              <a:buFont typeface="Arial" panose="020B0604020202020204" pitchFamily="34" charset="0"/>
              <a:buChar char="•"/>
            </a:pPr>
            <a:r>
              <a:rPr lang="en-GB" sz="1400" dirty="0">
                <a:solidFill>
                  <a:srgbClr val="005D9D"/>
                </a:solidFill>
              </a:rPr>
              <a:t>The Lower Otter floodplain will be restored to its full width increasing its natural capacity for flooding at high tide.</a:t>
            </a:r>
          </a:p>
          <a:p>
            <a:pPr marL="285750" indent="-285750" algn="l">
              <a:spcBef>
                <a:spcPts val="0"/>
              </a:spcBef>
              <a:spcAft>
                <a:spcPts val="600"/>
              </a:spcAft>
              <a:buFont typeface="Arial" panose="020B0604020202020204" pitchFamily="34" charset="0"/>
              <a:buChar char="•"/>
            </a:pPr>
            <a:r>
              <a:rPr lang="en-GB" sz="1400" dirty="0">
                <a:solidFill>
                  <a:srgbClr val="005D9D"/>
                </a:solidFill>
              </a:rPr>
              <a:t>River flooding (due to more extreme future rainfall events) will occur naturally across the original floodplain </a:t>
            </a:r>
          </a:p>
          <a:p>
            <a:pPr marL="285750" indent="-285750" algn="l">
              <a:spcBef>
                <a:spcPts val="0"/>
              </a:spcBef>
              <a:spcAft>
                <a:spcPts val="600"/>
              </a:spcAft>
              <a:buFont typeface="Arial" panose="020B0604020202020204" pitchFamily="34" charset="0"/>
              <a:buChar char="•"/>
            </a:pPr>
            <a:r>
              <a:rPr lang="en-GB" sz="1400" dirty="0">
                <a:solidFill>
                  <a:srgbClr val="005D9D"/>
                </a:solidFill>
              </a:rPr>
              <a:t>Bridges, roads and footpaths will be raised to provide flood-free access for people</a:t>
            </a:r>
          </a:p>
          <a:p>
            <a:pPr marL="285750" indent="-285750" algn="l">
              <a:spcBef>
                <a:spcPts val="0"/>
              </a:spcBef>
              <a:spcAft>
                <a:spcPts val="600"/>
              </a:spcAft>
              <a:buFont typeface="Arial" panose="020B0604020202020204" pitchFamily="34" charset="0"/>
              <a:buChar char="•"/>
            </a:pPr>
            <a:r>
              <a:rPr lang="en-GB" sz="1400" dirty="0">
                <a:solidFill>
                  <a:srgbClr val="005D9D"/>
                </a:solidFill>
              </a:rPr>
              <a:t>Wildlife will benefit from the creation of natural intertidal habitats</a:t>
            </a:r>
          </a:p>
          <a:p>
            <a:pPr algn="l">
              <a:spcBef>
                <a:spcPts val="0"/>
              </a:spcBef>
              <a:spcAft>
                <a:spcPts val="600"/>
              </a:spcAft>
            </a:pPr>
            <a:r>
              <a:rPr lang="en-GB" sz="1400" dirty="0">
                <a:solidFill>
                  <a:srgbClr val="005D9D"/>
                </a:solidFill>
              </a:rPr>
              <a:t>The landscape will be changed as the area is restored to its natural state. </a:t>
            </a:r>
          </a:p>
        </p:txBody>
      </p:sp>
      <p:pic>
        <p:nvPicPr>
          <p:cNvPr id="6" name="Picture 5">
            <a:extLst>
              <a:ext uri="{FF2B5EF4-FFF2-40B4-BE49-F238E27FC236}">
                <a16:creationId xmlns:a16="http://schemas.microsoft.com/office/drawing/2014/main" id="{0D8BB35E-6D82-474E-A790-2DCADA23C2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58" t="19085" r="11854" b="13058"/>
          <a:stretch/>
        </p:blipFill>
        <p:spPr bwMode="auto">
          <a:xfrm>
            <a:off x="307181" y="1166076"/>
            <a:ext cx="2050494" cy="38201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F62B31C2-4031-4475-8ACC-95359CD79E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587" t="33889" r="25528" b="42594"/>
          <a:stretch/>
        </p:blipFill>
        <p:spPr bwMode="auto">
          <a:xfrm>
            <a:off x="2444395" y="2485102"/>
            <a:ext cx="1990879" cy="10583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4B74D000-CF0C-DB52-104E-20E7B785DD0C}"/>
              </a:ext>
            </a:extLst>
          </p:cNvPr>
          <p:cNvSpPr>
            <a:spLocks noGrp="1"/>
          </p:cNvSpPr>
          <p:nvPr>
            <p:ph type="sldNum" sz="quarter" idx="12"/>
          </p:nvPr>
        </p:nvSpPr>
        <p:spPr/>
        <p:txBody>
          <a:bodyPr/>
          <a:lstStyle/>
          <a:p>
            <a:fld id="{93F80316-398B-6E45-A9FA-73C4A50D54EA}" type="slidenum">
              <a:rPr lang="en-US" smtClean="0"/>
              <a:t>15</a:t>
            </a:fld>
            <a:endParaRPr lang="en-US"/>
          </a:p>
        </p:txBody>
      </p:sp>
    </p:spTree>
    <p:extLst>
      <p:ext uri="{BB962C8B-B14F-4D97-AF65-F5344CB8AC3E}">
        <p14:creationId xmlns:p14="http://schemas.microsoft.com/office/powerpoint/2010/main" val="514445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the final vision</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5506072" y="1202332"/>
            <a:ext cx="3243263" cy="1058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The photograph is a view across the River Otter floodplain looking towards the south-east. It shows today’s landscape largely managed for farming.</a:t>
            </a:r>
          </a:p>
          <a:p>
            <a:pPr algn="l">
              <a:spcBef>
                <a:spcPts val="0"/>
              </a:spcBef>
              <a:spcAft>
                <a:spcPts val="600"/>
              </a:spcAft>
            </a:pPr>
            <a:r>
              <a:rPr lang="en-GB" sz="1400" dirty="0">
                <a:solidFill>
                  <a:srgbClr val="005D9D"/>
                </a:solidFill>
              </a:rPr>
              <a:t>The artist’s sketch below shows what the site might look like in the future (summer) after the embankments have been breached.</a:t>
            </a:r>
          </a:p>
          <a:p>
            <a:pPr algn="l">
              <a:spcBef>
                <a:spcPts val="0"/>
              </a:spcBef>
              <a:spcAft>
                <a:spcPts val="600"/>
              </a:spcAft>
            </a:pPr>
            <a:r>
              <a:rPr lang="en-GB" sz="1400" dirty="0">
                <a:solidFill>
                  <a:srgbClr val="005D9D"/>
                </a:solidFill>
              </a:rPr>
              <a:t>It shows extensive natural mudflats and saltmarsh with a new footbridge carrying the South West Coast Path over the embankment breach.</a:t>
            </a:r>
          </a:p>
          <a:p>
            <a:pPr algn="l">
              <a:spcBef>
                <a:spcPts val="0"/>
              </a:spcBef>
              <a:spcAft>
                <a:spcPts val="600"/>
              </a:spcAft>
            </a:pPr>
            <a:endParaRPr lang="en-GB" sz="1400" dirty="0">
              <a:solidFill>
                <a:srgbClr val="005D9D"/>
              </a:solidFill>
            </a:endParaRPr>
          </a:p>
          <a:p>
            <a:pPr algn="l">
              <a:spcBef>
                <a:spcPts val="0"/>
              </a:spcBef>
              <a:spcAft>
                <a:spcPts val="600"/>
              </a:spcAft>
            </a:pPr>
            <a:endParaRPr lang="en-GB" sz="1400" dirty="0">
              <a:solidFill>
                <a:srgbClr val="005D9D"/>
              </a:solidFill>
            </a:endParaRPr>
          </a:p>
        </p:txBody>
      </p:sp>
      <p:pic>
        <p:nvPicPr>
          <p:cNvPr id="6" name="Picture 5">
            <a:extLst>
              <a:ext uri="{FF2B5EF4-FFF2-40B4-BE49-F238E27FC236}">
                <a16:creationId xmlns:a16="http://schemas.microsoft.com/office/drawing/2014/main" id="{F8D41F7C-AA16-43F7-BA32-2435EB439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75" t="33427" r="26102" b="41750"/>
          <a:stretch/>
        </p:blipFill>
        <p:spPr bwMode="auto">
          <a:xfrm>
            <a:off x="394665" y="1220972"/>
            <a:ext cx="4867161" cy="13507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F208B826-8870-40CA-B877-F96C6C81A5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59" t="33674" r="26137" b="42092"/>
          <a:stretch/>
        </p:blipFill>
        <p:spPr bwMode="auto">
          <a:xfrm>
            <a:off x="414867" y="2706174"/>
            <a:ext cx="4846959" cy="13298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B2976321-0250-9FBB-4D4D-FF78BA8140D9}"/>
              </a:ext>
            </a:extLst>
          </p:cNvPr>
          <p:cNvSpPr>
            <a:spLocks noGrp="1"/>
          </p:cNvSpPr>
          <p:nvPr>
            <p:ph type="sldNum" sz="quarter" idx="12"/>
          </p:nvPr>
        </p:nvSpPr>
        <p:spPr/>
        <p:txBody>
          <a:bodyPr/>
          <a:lstStyle/>
          <a:p>
            <a:fld id="{93F80316-398B-6E45-A9FA-73C4A50D54EA}" type="slidenum">
              <a:rPr lang="en-US" smtClean="0"/>
              <a:t>16</a:t>
            </a:fld>
            <a:endParaRPr lang="en-US"/>
          </a:p>
        </p:txBody>
      </p:sp>
    </p:spTree>
    <p:extLst>
      <p:ext uri="{BB962C8B-B14F-4D97-AF65-F5344CB8AC3E}">
        <p14:creationId xmlns:p14="http://schemas.microsoft.com/office/powerpoint/2010/main" val="3529119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conclusion</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521994" y="1220718"/>
            <a:ext cx="4314825" cy="1058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The landscape of the Lower Otter  has changed greatly over the centuries and will continue to change in the future.</a:t>
            </a:r>
          </a:p>
          <a:p>
            <a:pPr algn="l">
              <a:spcBef>
                <a:spcPts val="0"/>
              </a:spcBef>
              <a:spcAft>
                <a:spcPts val="600"/>
              </a:spcAft>
            </a:pPr>
            <a:r>
              <a:rPr lang="en-GB" sz="1400" dirty="0">
                <a:solidFill>
                  <a:srgbClr val="005D9D"/>
                </a:solidFill>
              </a:rPr>
              <a:t>Shaped by natural processes involving the sea, the river and the area’s weather and climate, perhaps the most influential factor affecting landscape change has been the actions of people. </a:t>
            </a:r>
          </a:p>
          <a:p>
            <a:pPr algn="l">
              <a:spcBef>
                <a:spcPts val="0"/>
              </a:spcBef>
              <a:spcAft>
                <a:spcPts val="600"/>
              </a:spcAft>
            </a:pPr>
            <a:r>
              <a:rPr lang="en-GB" sz="1400" dirty="0">
                <a:solidFill>
                  <a:srgbClr val="005D9D"/>
                </a:solidFill>
              </a:rPr>
              <a:t>Having once sought to control the area’s natural processes of river and coastal flooding, the future vision is one of restoring the Lower Otter to its largely natural state in response to the challenges of climate change.</a:t>
            </a:r>
          </a:p>
          <a:p>
            <a:pPr algn="l">
              <a:spcBef>
                <a:spcPts val="0"/>
              </a:spcBef>
              <a:spcAft>
                <a:spcPts val="600"/>
              </a:spcAft>
            </a:pPr>
            <a:endParaRPr lang="en-GB" sz="1400" dirty="0">
              <a:solidFill>
                <a:srgbClr val="005D9D"/>
              </a:solidFill>
            </a:endParaRPr>
          </a:p>
        </p:txBody>
      </p:sp>
      <p:pic>
        <p:nvPicPr>
          <p:cNvPr id="4" name="Picture 3">
            <a:extLst>
              <a:ext uri="{FF2B5EF4-FFF2-40B4-BE49-F238E27FC236}">
                <a16:creationId xmlns:a16="http://schemas.microsoft.com/office/drawing/2014/main" id="{CC73984E-9D09-46BA-A6BF-7C1ED6B54EB3}"/>
              </a:ext>
            </a:extLst>
          </p:cNvPr>
          <p:cNvPicPr>
            <a:picLocks noChangeAspect="1"/>
          </p:cNvPicPr>
          <p:nvPr/>
        </p:nvPicPr>
        <p:blipFill>
          <a:blip r:embed="rId4"/>
          <a:stretch>
            <a:fillRect/>
          </a:stretch>
        </p:blipFill>
        <p:spPr>
          <a:xfrm>
            <a:off x="427765" y="1220718"/>
            <a:ext cx="3919723" cy="2584274"/>
          </a:xfrm>
          <a:prstGeom prst="rect">
            <a:avLst/>
          </a:prstGeom>
        </p:spPr>
      </p:pic>
      <p:sp>
        <p:nvSpPr>
          <p:cNvPr id="11" name="TextBox 6">
            <a:extLst>
              <a:ext uri="{FF2B5EF4-FFF2-40B4-BE49-F238E27FC236}">
                <a16:creationId xmlns:a16="http://schemas.microsoft.com/office/drawing/2014/main" id="{853E9A61-2533-4933-BA7E-460BEBEE6D6D}"/>
              </a:ext>
            </a:extLst>
          </p:cNvPr>
          <p:cNvSpPr txBox="1"/>
          <p:nvPr/>
        </p:nvSpPr>
        <p:spPr>
          <a:xfrm>
            <a:off x="427765" y="3836902"/>
            <a:ext cx="1838965"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accent1">
                    <a:lumMod val="75000"/>
                  </a:schemeClr>
                </a:solidFill>
              </a:rPr>
              <a:t>Credit: KOR Communications</a:t>
            </a:r>
          </a:p>
        </p:txBody>
      </p:sp>
      <p:sp>
        <p:nvSpPr>
          <p:cNvPr id="2" name="Slide Number Placeholder 1">
            <a:extLst>
              <a:ext uri="{FF2B5EF4-FFF2-40B4-BE49-F238E27FC236}">
                <a16:creationId xmlns:a16="http://schemas.microsoft.com/office/drawing/2014/main" id="{7FEBE9F8-739E-BF23-B499-3F026128E41D}"/>
              </a:ext>
            </a:extLst>
          </p:cNvPr>
          <p:cNvSpPr>
            <a:spLocks noGrp="1"/>
          </p:cNvSpPr>
          <p:nvPr>
            <p:ph type="sldNum" sz="quarter" idx="12"/>
          </p:nvPr>
        </p:nvSpPr>
        <p:spPr/>
        <p:txBody>
          <a:bodyPr/>
          <a:lstStyle/>
          <a:p>
            <a:fld id="{93F80316-398B-6E45-A9FA-73C4A50D54EA}" type="slidenum">
              <a:rPr lang="en-US" smtClean="0"/>
              <a:t>17</a:t>
            </a:fld>
            <a:endParaRPr lang="en-US"/>
          </a:p>
        </p:txBody>
      </p:sp>
    </p:spTree>
    <p:extLst>
      <p:ext uri="{BB962C8B-B14F-4D97-AF65-F5344CB8AC3E}">
        <p14:creationId xmlns:p14="http://schemas.microsoft.com/office/powerpoint/2010/main" val="3453064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32629"/>
            <a:ext cx="9144000" cy="647700"/>
          </a:xfrm>
          <a:prstGeom prst="rect">
            <a:avLst/>
          </a:prstGeom>
        </p:spPr>
      </p:pic>
      <p:pic>
        <p:nvPicPr>
          <p:cNvPr id="9" name="Picture 8">
            <a:extLst>
              <a:ext uri="{FF2B5EF4-FFF2-40B4-BE49-F238E27FC236}">
                <a16:creationId xmlns:a16="http://schemas.microsoft.com/office/drawing/2014/main" id="{3B158644-7660-420A-876C-E04115930B99}"/>
              </a:ext>
            </a:extLst>
          </p:cNvPr>
          <p:cNvPicPr>
            <a:picLocks noChangeAspect="1"/>
          </p:cNvPicPr>
          <p:nvPr/>
        </p:nvPicPr>
        <p:blipFill>
          <a:blip r:embed="rId3"/>
          <a:stretch>
            <a:fillRect/>
          </a:stretch>
        </p:blipFill>
        <p:spPr>
          <a:xfrm>
            <a:off x="268102" y="4229100"/>
            <a:ext cx="5144804" cy="599253"/>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D2C73B05-B24F-48D4-BF7E-B3460F453139}"/>
              </a:ext>
            </a:extLst>
          </p:cNvPr>
          <p:cNvPicPr>
            <a:picLocks noChangeAspect="1"/>
          </p:cNvPicPr>
          <p:nvPr/>
        </p:nvPicPr>
        <p:blipFill>
          <a:blip r:embed="rId4"/>
          <a:stretch>
            <a:fillRect/>
          </a:stretch>
        </p:blipFill>
        <p:spPr>
          <a:xfrm>
            <a:off x="5849368" y="4042175"/>
            <a:ext cx="3140833" cy="1093010"/>
          </a:xfrm>
          <a:prstGeom prst="rect">
            <a:avLst/>
          </a:prstGeom>
        </p:spPr>
      </p:pic>
      <p:sp>
        <p:nvSpPr>
          <p:cNvPr id="3" name="TextBox 2">
            <a:extLst>
              <a:ext uri="{FF2B5EF4-FFF2-40B4-BE49-F238E27FC236}">
                <a16:creationId xmlns:a16="http://schemas.microsoft.com/office/drawing/2014/main" id="{CF95E674-9A86-4622-9E1D-42E8313B4EEA}"/>
              </a:ext>
            </a:extLst>
          </p:cNvPr>
          <p:cNvSpPr txBox="1"/>
          <p:nvPr/>
        </p:nvSpPr>
        <p:spPr>
          <a:xfrm>
            <a:off x="1606923" y="1925419"/>
            <a:ext cx="5930153" cy="646331"/>
          </a:xfrm>
          <a:prstGeom prst="rect">
            <a:avLst/>
          </a:prstGeom>
          <a:noFill/>
        </p:spPr>
        <p:txBody>
          <a:bodyPr wrap="square" rtlCol="0">
            <a:spAutoFit/>
          </a:bodyPr>
          <a:lstStyle/>
          <a:p>
            <a:r>
              <a:rPr lang="en-GB" dirty="0"/>
              <a:t>For more information visit </a:t>
            </a:r>
            <a:r>
              <a:rPr lang="en-GB" dirty="0">
                <a:hlinkClick r:id="rId5"/>
              </a:rPr>
              <a:t>www.pacco-interreg.com</a:t>
            </a:r>
            <a:endParaRPr lang="en-GB" dirty="0"/>
          </a:p>
          <a:p>
            <a:endParaRPr lang="en-GB" dirty="0"/>
          </a:p>
        </p:txBody>
      </p:sp>
      <p:sp>
        <p:nvSpPr>
          <p:cNvPr id="4" name="Slide Number Placeholder 3">
            <a:extLst>
              <a:ext uri="{FF2B5EF4-FFF2-40B4-BE49-F238E27FC236}">
                <a16:creationId xmlns:a16="http://schemas.microsoft.com/office/drawing/2014/main" id="{AA8BC058-9929-5A05-904F-6D063531574B}"/>
              </a:ext>
            </a:extLst>
          </p:cNvPr>
          <p:cNvSpPr>
            <a:spLocks noGrp="1"/>
          </p:cNvSpPr>
          <p:nvPr>
            <p:ph type="sldNum" sz="quarter" idx="12"/>
          </p:nvPr>
        </p:nvSpPr>
        <p:spPr/>
        <p:txBody>
          <a:bodyPr/>
          <a:lstStyle/>
          <a:p>
            <a:fld id="{93F80316-398B-6E45-A9FA-73C4A50D54EA}" type="slidenum">
              <a:rPr lang="en-US" smtClean="0"/>
              <a:t>18</a:t>
            </a:fld>
            <a:endParaRPr lang="en-US"/>
          </a:p>
        </p:txBody>
      </p:sp>
    </p:spTree>
    <p:extLst>
      <p:ext uri="{BB962C8B-B14F-4D97-AF65-F5344CB8AC3E}">
        <p14:creationId xmlns:p14="http://schemas.microsoft.com/office/powerpoint/2010/main" val="3328608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The River Otter, South Devon</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3842001" y="1108633"/>
            <a:ext cx="4887132" cy="331450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spcBef>
                <a:spcPts val="0"/>
              </a:spcBef>
              <a:buFont typeface="Arial" panose="020B0604020202020204" pitchFamily="34" charset="0"/>
              <a:buChar char="•"/>
            </a:pPr>
            <a:r>
              <a:rPr lang="en-GB" sz="1400" dirty="0">
                <a:solidFill>
                  <a:srgbClr val="005D9D"/>
                </a:solidFill>
              </a:rPr>
              <a:t>The River Otter is a small river located in east Devon. </a:t>
            </a:r>
          </a:p>
          <a:p>
            <a:pPr marL="285750" indent="-285750" algn="l">
              <a:spcBef>
                <a:spcPts val="0"/>
              </a:spcBef>
              <a:buFont typeface="Arial" panose="020B0604020202020204" pitchFamily="34" charset="0"/>
              <a:buChar char="•"/>
            </a:pPr>
            <a:r>
              <a:rPr lang="en-GB" sz="1400" dirty="0">
                <a:solidFill>
                  <a:srgbClr val="005D9D"/>
                </a:solidFill>
              </a:rPr>
              <a:t>From its source in the </a:t>
            </a:r>
            <a:r>
              <a:rPr lang="en-GB" sz="1400" dirty="0" err="1">
                <a:solidFill>
                  <a:srgbClr val="005D9D"/>
                </a:solidFill>
              </a:rPr>
              <a:t>Blackdown</a:t>
            </a:r>
            <a:r>
              <a:rPr lang="en-GB" sz="1400" dirty="0">
                <a:solidFill>
                  <a:srgbClr val="005D9D"/>
                </a:solidFill>
              </a:rPr>
              <a:t> Hills, the river flows 44km (27 miles) south to discharge into the English Channel at Budleigh Salterton.</a:t>
            </a:r>
          </a:p>
          <a:p>
            <a:pPr marL="285750" indent="-285750" algn="l">
              <a:spcBef>
                <a:spcPts val="0"/>
              </a:spcBef>
              <a:buFont typeface="Arial" panose="020B0604020202020204" pitchFamily="34" charset="0"/>
              <a:buChar char="•"/>
            </a:pPr>
            <a:r>
              <a:rPr lang="en-GB" sz="1400" dirty="0">
                <a:solidFill>
                  <a:srgbClr val="005D9D"/>
                </a:solidFill>
              </a:rPr>
              <a:t>The river flows through a rural farming landscape, with mostly small cattle, sheep and dairy farms.</a:t>
            </a:r>
          </a:p>
          <a:p>
            <a:pPr marL="285750" indent="-285750" algn="l">
              <a:spcBef>
                <a:spcPts val="0"/>
              </a:spcBef>
              <a:buFont typeface="Arial" panose="020B0604020202020204" pitchFamily="34" charset="0"/>
              <a:buChar char="•"/>
            </a:pPr>
            <a:r>
              <a:rPr lang="en-GB" sz="1400" dirty="0">
                <a:solidFill>
                  <a:srgbClr val="005D9D"/>
                </a:solidFill>
              </a:rPr>
              <a:t>There are many smaller tributaries which promote rapid runoff after rainfall events. The river rises and falls very quickly. </a:t>
            </a:r>
          </a:p>
          <a:p>
            <a:pPr marL="285750" indent="-285750" algn="l">
              <a:spcBef>
                <a:spcPts val="0"/>
              </a:spcBef>
              <a:buFont typeface="Arial" panose="020B0604020202020204" pitchFamily="34" charset="0"/>
              <a:buChar char="•"/>
            </a:pPr>
            <a:r>
              <a:rPr lang="en-GB" sz="1400" dirty="0">
                <a:solidFill>
                  <a:srgbClr val="005D9D"/>
                </a:solidFill>
              </a:rPr>
              <a:t>Much of the Lower Otter valley is flat and low-lying. Flooding is common following extreme rainfall events. </a:t>
            </a:r>
          </a:p>
          <a:p>
            <a:pPr marL="285750" indent="-285750" algn="l">
              <a:spcBef>
                <a:spcPts val="0"/>
              </a:spcBef>
              <a:buFont typeface="Arial" panose="020B0604020202020204" pitchFamily="34" charset="0"/>
              <a:buChar char="•"/>
            </a:pPr>
            <a:r>
              <a:rPr lang="en-GB" sz="1400" dirty="0">
                <a:solidFill>
                  <a:srgbClr val="005D9D"/>
                </a:solidFill>
              </a:rPr>
              <a:t>Once extinct, the River Otter is England’s only river with a breeding population of beavers.</a:t>
            </a:r>
          </a:p>
        </p:txBody>
      </p:sp>
      <p:sp>
        <p:nvSpPr>
          <p:cNvPr id="11" name="Rectangle 10">
            <a:extLst>
              <a:ext uri="{FF2B5EF4-FFF2-40B4-BE49-F238E27FC236}">
                <a16:creationId xmlns:a16="http://schemas.microsoft.com/office/drawing/2014/main" id="{4A68FC3B-C544-4B62-B1D8-6AFF49FC47D3}"/>
              </a:ext>
            </a:extLst>
          </p:cNvPr>
          <p:cNvSpPr/>
          <p:nvPr/>
        </p:nvSpPr>
        <p:spPr>
          <a:xfrm>
            <a:off x="238098" y="4442951"/>
            <a:ext cx="4887132"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hlinkClick r:id="rId4"/>
              </a:rPr>
              <a:t>https://www.riverotterfisheriesassociation.org/maps-of-the-river-otter-catchment</a:t>
            </a:r>
            <a:r>
              <a:rPr lang="en-GB" sz="1200" dirty="0"/>
              <a:t> </a:t>
            </a:r>
          </a:p>
        </p:txBody>
      </p:sp>
      <p:pic>
        <p:nvPicPr>
          <p:cNvPr id="13" name="Picture 12">
            <a:extLst>
              <a:ext uri="{FF2B5EF4-FFF2-40B4-BE49-F238E27FC236}">
                <a16:creationId xmlns:a16="http://schemas.microsoft.com/office/drawing/2014/main" id="{91CAFBE8-7041-423A-96E1-C7566290AE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605" t="18441" r="35211" b="5074"/>
          <a:stretch/>
        </p:blipFill>
        <p:spPr bwMode="auto">
          <a:xfrm>
            <a:off x="1190849" y="1113818"/>
            <a:ext cx="2292993" cy="32683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 name="TextBox 3">
            <a:extLst>
              <a:ext uri="{FF2B5EF4-FFF2-40B4-BE49-F238E27FC236}">
                <a16:creationId xmlns:a16="http://schemas.microsoft.com/office/drawing/2014/main" id="{15546CDE-5F6A-4DD9-8E79-61D1CE920890}"/>
              </a:ext>
            </a:extLst>
          </p:cNvPr>
          <p:cNvSpPr txBox="1"/>
          <p:nvPr/>
        </p:nvSpPr>
        <p:spPr>
          <a:xfrm>
            <a:off x="1420382" y="1432374"/>
            <a:ext cx="33374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N</a:t>
            </a:r>
          </a:p>
        </p:txBody>
      </p:sp>
      <p:cxnSp>
        <p:nvCxnSpPr>
          <p:cNvPr id="27" name="Straight Arrow Connector 26">
            <a:extLst>
              <a:ext uri="{FF2B5EF4-FFF2-40B4-BE49-F238E27FC236}">
                <a16:creationId xmlns:a16="http://schemas.microsoft.com/office/drawing/2014/main" id="{959B6E2D-0992-4066-AFE7-114AA72E0D58}"/>
              </a:ext>
            </a:extLst>
          </p:cNvPr>
          <p:cNvCxnSpPr/>
          <p:nvPr/>
        </p:nvCxnSpPr>
        <p:spPr>
          <a:xfrm flipV="1">
            <a:off x="1420382" y="1502116"/>
            <a:ext cx="0" cy="4649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3CB9159-A090-4B45-8746-4B69C23DE082}"/>
              </a:ext>
            </a:extLst>
          </p:cNvPr>
          <p:cNvCxnSpPr/>
          <p:nvPr/>
        </p:nvCxnSpPr>
        <p:spPr>
          <a:xfrm flipV="1">
            <a:off x="2571595" y="4007925"/>
            <a:ext cx="61993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14">
            <a:extLst>
              <a:ext uri="{FF2B5EF4-FFF2-40B4-BE49-F238E27FC236}">
                <a16:creationId xmlns:a16="http://schemas.microsoft.com/office/drawing/2014/main" id="{5910A346-3327-47C1-84C6-9092BD10E78B}"/>
              </a:ext>
            </a:extLst>
          </p:cNvPr>
          <p:cNvSpPr txBox="1"/>
          <p:nvPr/>
        </p:nvSpPr>
        <p:spPr>
          <a:xfrm>
            <a:off x="2441377" y="3632550"/>
            <a:ext cx="88036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Approx. scale</a:t>
            </a:r>
          </a:p>
        </p:txBody>
      </p:sp>
      <p:sp>
        <p:nvSpPr>
          <p:cNvPr id="30" name="TextBox 17">
            <a:extLst>
              <a:ext uri="{FF2B5EF4-FFF2-40B4-BE49-F238E27FC236}">
                <a16:creationId xmlns:a16="http://schemas.microsoft.com/office/drawing/2014/main" id="{652703D5-FC33-4539-B5D9-1B7E2A5816BC}"/>
              </a:ext>
            </a:extLst>
          </p:cNvPr>
          <p:cNvSpPr txBox="1"/>
          <p:nvPr/>
        </p:nvSpPr>
        <p:spPr>
          <a:xfrm>
            <a:off x="2661789" y="3793885"/>
            <a:ext cx="439544"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2 km</a:t>
            </a:r>
          </a:p>
        </p:txBody>
      </p:sp>
      <p:pic>
        <p:nvPicPr>
          <p:cNvPr id="31" name="Picture 30" descr="Honiton Map Great Britain Latitude &amp;amp; Longitude: Free England Maps">
            <a:extLst>
              <a:ext uri="{FF2B5EF4-FFF2-40B4-BE49-F238E27FC236}">
                <a16:creationId xmlns:a16="http://schemas.microsoft.com/office/drawing/2014/main" id="{EEA243C8-1178-4870-87FD-A0762E079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744" y="2086181"/>
            <a:ext cx="1004718" cy="1339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8BAC3F4-0AF3-BDA2-2C6A-837A8BDD908E}"/>
              </a:ext>
            </a:extLst>
          </p:cNvPr>
          <p:cNvSpPr>
            <a:spLocks noGrp="1"/>
          </p:cNvSpPr>
          <p:nvPr>
            <p:ph type="sldNum" sz="quarter" idx="12"/>
          </p:nvPr>
        </p:nvSpPr>
        <p:spPr/>
        <p:txBody>
          <a:bodyPr/>
          <a:lstStyle/>
          <a:p>
            <a:fld id="{93F80316-398B-6E45-A9FA-73C4A50D54EA}" type="slidenum">
              <a:rPr lang="en-US" smtClean="0"/>
              <a:t>2</a:t>
            </a:fld>
            <a:endParaRPr lang="en-US"/>
          </a:p>
        </p:txBody>
      </p:sp>
    </p:spTree>
    <p:extLst>
      <p:ext uri="{BB962C8B-B14F-4D97-AF65-F5344CB8AC3E}">
        <p14:creationId xmlns:p14="http://schemas.microsoft.com/office/powerpoint/2010/main" val="3457356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The Lower Otter – OS 1:25,000 map extract</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490884" y="1140316"/>
            <a:ext cx="4395939" cy="319193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200" dirty="0">
                <a:solidFill>
                  <a:srgbClr val="005D9D"/>
                </a:solidFill>
              </a:rPr>
              <a:t>This is a 1:25,000 map extract of the Lower Otter. Notice the following:</a:t>
            </a:r>
          </a:p>
          <a:p>
            <a:pPr marL="285750" indent="-285750" algn="l">
              <a:spcBef>
                <a:spcPts val="0"/>
              </a:spcBef>
              <a:spcAft>
                <a:spcPts val="600"/>
              </a:spcAft>
              <a:buFont typeface="Arial" panose="020B0604020202020204" pitchFamily="34" charset="0"/>
              <a:buChar char="•"/>
            </a:pPr>
            <a:r>
              <a:rPr lang="en-GB" sz="1200" dirty="0">
                <a:solidFill>
                  <a:srgbClr val="005D9D"/>
                </a:solidFill>
              </a:rPr>
              <a:t>The River Otter flows from north to south across a wide, flat floodplain.</a:t>
            </a:r>
          </a:p>
          <a:p>
            <a:pPr marL="285750" indent="-285750" algn="l">
              <a:spcBef>
                <a:spcPts val="0"/>
              </a:spcBef>
              <a:spcAft>
                <a:spcPts val="600"/>
              </a:spcAft>
              <a:buFont typeface="Arial" panose="020B0604020202020204" pitchFamily="34" charset="0"/>
              <a:buChar char="•"/>
            </a:pPr>
            <a:r>
              <a:rPr lang="en-GB" sz="1200" dirty="0">
                <a:solidFill>
                  <a:srgbClr val="005D9D"/>
                </a:solidFill>
              </a:rPr>
              <a:t>There are many straight (artificial) drainage ditches on the river’s floodplain, enabling the land to be used for farming.</a:t>
            </a:r>
          </a:p>
          <a:p>
            <a:pPr marL="285750" indent="-285750" algn="l">
              <a:spcBef>
                <a:spcPts val="0"/>
              </a:spcBef>
              <a:spcAft>
                <a:spcPts val="600"/>
              </a:spcAft>
              <a:buFont typeface="Arial" panose="020B0604020202020204" pitchFamily="34" charset="0"/>
              <a:buChar char="•"/>
            </a:pPr>
            <a:r>
              <a:rPr lang="en-GB" sz="1200" dirty="0">
                <a:solidFill>
                  <a:srgbClr val="005D9D"/>
                </a:solidFill>
              </a:rPr>
              <a:t>The land either side of the valley is quite high and gently rolling.</a:t>
            </a:r>
          </a:p>
          <a:p>
            <a:pPr marL="285750" indent="-285750" algn="l">
              <a:spcBef>
                <a:spcPts val="0"/>
              </a:spcBef>
              <a:spcAft>
                <a:spcPts val="600"/>
              </a:spcAft>
              <a:buFont typeface="Arial" panose="020B0604020202020204" pitchFamily="34" charset="0"/>
              <a:buChar char="•"/>
            </a:pPr>
            <a:r>
              <a:rPr lang="en-GB" sz="1200" dirty="0">
                <a:solidFill>
                  <a:srgbClr val="005D9D"/>
                </a:solidFill>
              </a:rPr>
              <a:t>There are several settlements in the area including the town of Budleigh Salterton.</a:t>
            </a:r>
          </a:p>
          <a:p>
            <a:pPr marL="285750" indent="-285750" algn="l">
              <a:spcBef>
                <a:spcPts val="0"/>
              </a:spcBef>
              <a:spcAft>
                <a:spcPts val="600"/>
              </a:spcAft>
              <a:buFont typeface="Arial" panose="020B0604020202020204" pitchFamily="34" charset="0"/>
              <a:buChar char="•"/>
            </a:pPr>
            <a:r>
              <a:rPr lang="en-GB" sz="1200" dirty="0">
                <a:solidFill>
                  <a:srgbClr val="005D9D"/>
                </a:solidFill>
              </a:rPr>
              <a:t>There is a pebble ridge stretching across the mouth of the river.</a:t>
            </a:r>
          </a:p>
          <a:p>
            <a:pPr marL="285750" indent="-285750" algn="l">
              <a:spcBef>
                <a:spcPts val="0"/>
              </a:spcBef>
              <a:spcAft>
                <a:spcPts val="600"/>
              </a:spcAft>
              <a:buFont typeface="Arial" panose="020B0604020202020204" pitchFamily="34" charset="0"/>
              <a:buChar char="•"/>
            </a:pPr>
            <a:r>
              <a:rPr lang="en-GB" sz="1200" dirty="0">
                <a:solidFill>
                  <a:srgbClr val="005D9D"/>
                </a:solidFill>
              </a:rPr>
              <a:t>The river estuary is a Nature Reserve and the South West Coast Path runs across the valley.</a:t>
            </a:r>
          </a:p>
        </p:txBody>
      </p:sp>
      <p:pic>
        <p:nvPicPr>
          <p:cNvPr id="17" name="Content Placeholder 4" descr="Graphical user interface, map&#10;&#10;Description automatically generated">
            <a:extLst>
              <a:ext uri="{FF2B5EF4-FFF2-40B4-BE49-F238E27FC236}">
                <a16:creationId xmlns:a16="http://schemas.microsoft.com/office/drawing/2014/main" id="{81F1F068-A0DD-4EC2-B745-626DBC85AA28}"/>
              </a:ext>
            </a:extLst>
          </p:cNvPr>
          <p:cNvPicPr>
            <a:picLocks noGrp="1"/>
          </p:cNvPicPr>
          <p:nvPr/>
        </p:nvPicPr>
        <p:blipFill rotWithShape="1">
          <a:blip r:embed="rId4" cstate="print">
            <a:extLst>
              <a:ext uri="{28A0092B-C50C-407E-A947-70E740481C1C}">
                <a14:useLocalDpi xmlns:a14="http://schemas.microsoft.com/office/drawing/2010/main"/>
              </a:ext>
            </a:extLst>
          </a:blip>
          <a:srcRect l="1828" r="53626"/>
          <a:stretch/>
        </p:blipFill>
        <p:spPr bwMode="auto">
          <a:xfrm>
            <a:off x="820512" y="938483"/>
            <a:ext cx="2681759" cy="4022637"/>
          </a:xfrm>
          <a:prstGeom prst="rect">
            <a:avLst/>
          </a:prstGeom>
          <a:ln>
            <a:solidFill>
              <a:sysClr val="windowText" lastClr="000000"/>
            </a:solidFill>
          </a:ln>
          <a:extLst>
            <a:ext uri="{53640926-AAD7-44D8-BBD7-CCE9431645EC}">
              <a14:shadowObscured xmlns:a14="http://schemas.microsoft.com/office/drawing/2010/main"/>
            </a:ext>
          </a:extLst>
        </p:spPr>
      </p:pic>
      <p:sp>
        <p:nvSpPr>
          <p:cNvPr id="19" name="Text Box 2">
            <a:extLst>
              <a:ext uri="{FF2B5EF4-FFF2-40B4-BE49-F238E27FC236}">
                <a16:creationId xmlns:a16="http://schemas.microsoft.com/office/drawing/2014/main" id="{216A1742-6DA2-455F-8217-34CCDF1490C1}"/>
              </a:ext>
            </a:extLst>
          </p:cNvPr>
          <p:cNvSpPr txBox="1">
            <a:spLocks noChangeArrowheads="1"/>
          </p:cNvSpPr>
          <p:nvPr/>
        </p:nvSpPr>
        <p:spPr bwMode="auto">
          <a:xfrm>
            <a:off x="3603958" y="1173699"/>
            <a:ext cx="188013" cy="18129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800">
                <a:effectLst/>
                <a:latin typeface="Calibri"/>
                <a:ea typeface="Calibri"/>
                <a:cs typeface="Times New Roman"/>
              </a:rPr>
              <a:t>N</a:t>
            </a:r>
          </a:p>
        </p:txBody>
      </p:sp>
      <p:cxnSp>
        <p:nvCxnSpPr>
          <p:cNvPr id="20" name="Straight Arrow Connector 19">
            <a:extLst>
              <a:ext uri="{FF2B5EF4-FFF2-40B4-BE49-F238E27FC236}">
                <a16:creationId xmlns:a16="http://schemas.microsoft.com/office/drawing/2014/main" id="{9F768A79-A984-4C5F-943E-098916384E6C}"/>
              </a:ext>
            </a:extLst>
          </p:cNvPr>
          <p:cNvCxnSpPr>
            <a:cxnSpLocks/>
          </p:cNvCxnSpPr>
          <p:nvPr/>
        </p:nvCxnSpPr>
        <p:spPr>
          <a:xfrm flipH="1" flipV="1">
            <a:off x="3729971" y="938483"/>
            <a:ext cx="1" cy="146133"/>
          </a:xfrm>
          <a:prstGeom prst="straightConnector1">
            <a:avLst/>
          </a:prstGeom>
          <a:noFill/>
          <a:ln w="6350" cap="flat" cmpd="sng" algn="ctr">
            <a:solidFill>
              <a:sysClr val="windowText" lastClr="000000"/>
            </a:solidFill>
            <a:prstDash val="solid"/>
            <a:miter lim="800000"/>
            <a:tailEnd type="arrow"/>
          </a:ln>
          <a:effectLst/>
        </p:spPr>
      </p:cxnSp>
      <p:cxnSp>
        <p:nvCxnSpPr>
          <p:cNvPr id="21" name="Straight Connector 20">
            <a:extLst>
              <a:ext uri="{FF2B5EF4-FFF2-40B4-BE49-F238E27FC236}">
                <a16:creationId xmlns:a16="http://schemas.microsoft.com/office/drawing/2014/main" id="{0DF29EBE-DAFD-4F93-B873-6155F69C1EB5}"/>
              </a:ext>
            </a:extLst>
          </p:cNvPr>
          <p:cNvCxnSpPr>
            <a:cxnSpLocks/>
          </p:cNvCxnSpPr>
          <p:nvPr/>
        </p:nvCxnSpPr>
        <p:spPr>
          <a:xfrm>
            <a:off x="2762965" y="4846483"/>
            <a:ext cx="623254" cy="1"/>
          </a:xfrm>
          <a:prstGeom prst="line">
            <a:avLst/>
          </a:prstGeom>
          <a:noFill/>
          <a:ln w="28575" cap="flat" cmpd="sng" algn="ctr">
            <a:solidFill>
              <a:sysClr val="windowText" lastClr="000000"/>
            </a:solidFill>
            <a:prstDash val="solid"/>
            <a:miter lim="800000"/>
          </a:ln>
          <a:effectLst/>
        </p:spPr>
      </p:cxnSp>
      <p:sp>
        <p:nvSpPr>
          <p:cNvPr id="22" name="Text Box 2">
            <a:extLst>
              <a:ext uri="{FF2B5EF4-FFF2-40B4-BE49-F238E27FC236}">
                <a16:creationId xmlns:a16="http://schemas.microsoft.com/office/drawing/2014/main" id="{0485B3F2-C574-48AE-A8C8-73975BBE9695}"/>
              </a:ext>
            </a:extLst>
          </p:cNvPr>
          <p:cNvSpPr txBox="1">
            <a:spLocks noChangeArrowheads="1"/>
          </p:cNvSpPr>
          <p:nvPr/>
        </p:nvSpPr>
        <p:spPr bwMode="auto">
          <a:xfrm>
            <a:off x="2876665" y="4653967"/>
            <a:ext cx="509554" cy="1557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800">
                <a:effectLst/>
                <a:latin typeface="Calibri"/>
                <a:ea typeface="Calibri"/>
                <a:cs typeface="Times New Roman"/>
              </a:rPr>
              <a:t>I km</a:t>
            </a:r>
          </a:p>
        </p:txBody>
      </p:sp>
      <p:sp>
        <p:nvSpPr>
          <p:cNvPr id="23" name="TextBox 12">
            <a:extLst>
              <a:ext uri="{FF2B5EF4-FFF2-40B4-BE49-F238E27FC236}">
                <a16:creationId xmlns:a16="http://schemas.microsoft.com/office/drawing/2014/main" id="{D55E5D88-3783-47BC-9DF8-777C4B2475F3}"/>
              </a:ext>
            </a:extLst>
          </p:cNvPr>
          <p:cNvSpPr txBox="1"/>
          <p:nvPr/>
        </p:nvSpPr>
        <p:spPr>
          <a:xfrm>
            <a:off x="101011" y="1130699"/>
            <a:ext cx="575424"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t>River Otter</a:t>
            </a:r>
          </a:p>
        </p:txBody>
      </p:sp>
      <p:sp>
        <p:nvSpPr>
          <p:cNvPr id="24" name="TextBox 13">
            <a:extLst>
              <a:ext uri="{FF2B5EF4-FFF2-40B4-BE49-F238E27FC236}">
                <a16:creationId xmlns:a16="http://schemas.microsoft.com/office/drawing/2014/main" id="{E9C729A1-D50A-48F6-9F97-0CF86AB0B005}"/>
              </a:ext>
            </a:extLst>
          </p:cNvPr>
          <p:cNvSpPr txBox="1"/>
          <p:nvPr/>
        </p:nvSpPr>
        <p:spPr>
          <a:xfrm>
            <a:off x="101010" y="2174252"/>
            <a:ext cx="55056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t>Floodplain</a:t>
            </a:r>
          </a:p>
        </p:txBody>
      </p:sp>
      <p:cxnSp>
        <p:nvCxnSpPr>
          <p:cNvPr id="25" name="Straight Arrow Connector 24">
            <a:extLst>
              <a:ext uri="{FF2B5EF4-FFF2-40B4-BE49-F238E27FC236}">
                <a16:creationId xmlns:a16="http://schemas.microsoft.com/office/drawing/2014/main" id="{02D42499-1536-4E3F-BF93-1079F9C8016D}"/>
              </a:ext>
            </a:extLst>
          </p:cNvPr>
          <p:cNvCxnSpPr>
            <a:cxnSpLocks/>
          </p:cNvCxnSpPr>
          <p:nvPr/>
        </p:nvCxnSpPr>
        <p:spPr>
          <a:xfrm>
            <a:off x="507697" y="1354997"/>
            <a:ext cx="1866793" cy="5878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00A3407-316F-4C4A-A3DD-0AB73FFCD084}"/>
              </a:ext>
            </a:extLst>
          </p:cNvPr>
          <p:cNvCxnSpPr>
            <a:cxnSpLocks/>
          </p:cNvCxnSpPr>
          <p:nvPr/>
        </p:nvCxnSpPr>
        <p:spPr>
          <a:xfrm>
            <a:off x="515426" y="2473469"/>
            <a:ext cx="1505802" cy="5476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1">
            <a:extLst>
              <a:ext uri="{FF2B5EF4-FFF2-40B4-BE49-F238E27FC236}">
                <a16:creationId xmlns:a16="http://schemas.microsoft.com/office/drawing/2014/main" id="{7A4CF207-5983-461E-93D1-06F038353FC4}"/>
              </a:ext>
            </a:extLst>
          </p:cNvPr>
          <p:cNvSpPr txBox="1"/>
          <p:nvPr/>
        </p:nvSpPr>
        <p:spPr>
          <a:xfrm>
            <a:off x="101010" y="3161142"/>
            <a:ext cx="491801"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t>Drainage</a:t>
            </a:r>
          </a:p>
          <a:p>
            <a:r>
              <a:rPr lang="en-GB" sz="1100" dirty="0"/>
              <a:t>ditch</a:t>
            </a:r>
          </a:p>
        </p:txBody>
      </p:sp>
      <p:cxnSp>
        <p:nvCxnSpPr>
          <p:cNvPr id="28" name="Straight Arrow Connector 27">
            <a:extLst>
              <a:ext uri="{FF2B5EF4-FFF2-40B4-BE49-F238E27FC236}">
                <a16:creationId xmlns:a16="http://schemas.microsoft.com/office/drawing/2014/main" id="{9C5530AD-FCA4-4C66-80F8-BD7DAF8BACE0}"/>
              </a:ext>
            </a:extLst>
          </p:cNvPr>
          <p:cNvCxnSpPr>
            <a:cxnSpLocks/>
            <a:stCxn id="27" idx="3"/>
          </p:cNvCxnSpPr>
          <p:nvPr/>
        </p:nvCxnSpPr>
        <p:spPr>
          <a:xfrm>
            <a:off x="592811" y="3461224"/>
            <a:ext cx="1340879" cy="4469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5">
            <a:extLst>
              <a:ext uri="{FF2B5EF4-FFF2-40B4-BE49-F238E27FC236}">
                <a16:creationId xmlns:a16="http://schemas.microsoft.com/office/drawing/2014/main" id="{3FCE682A-F3CB-424F-B808-60C10034CDAE}"/>
              </a:ext>
            </a:extLst>
          </p:cNvPr>
          <p:cNvSpPr txBox="1"/>
          <p:nvPr/>
        </p:nvSpPr>
        <p:spPr>
          <a:xfrm>
            <a:off x="3729972" y="2364700"/>
            <a:ext cx="660911"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t>Gently </a:t>
            </a:r>
          </a:p>
          <a:p>
            <a:r>
              <a:rPr lang="en-GB" sz="1100" dirty="0"/>
              <a:t>rolling</a:t>
            </a:r>
          </a:p>
          <a:p>
            <a:r>
              <a:rPr lang="en-GB" sz="1100" dirty="0"/>
              <a:t>hills</a:t>
            </a:r>
          </a:p>
        </p:txBody>
      </p:sp>
      <p:cxnSp>
        <p:nvCxnSpPr>
          <p:cNvPr id="30" name="Straight Arrow Connector 29">
            <a:extLst>
              <a:ext uri="{FF2B5EF4-FFF2-40B4-BE49-F238E27FC236}">
                <a16:creationId xmlns:a16="http://schemas.microsoft.com/office/drawing/2014/main" id="{89BF0444-F2F4-4C7C-9D58-AD0424146487}"/>
              </a:ext>
            </a:extLst>
          </p:cNvPr>
          <p:cNvCxnSpPr>
            <a:cxnSpLocks/>
          </p:cNvCxnSpPr>
          <p:nvPr/>
        </p:nvCxnSpPr>
        <p:spPr>
          <a:xfrm flipH="1">
            <a:off x="2843258" y="2679307"/>
            <a:ext cx="886714" cy="6529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29">
            <a:extLst>
              <a:ext uri="{FF2B5EF4-FFF2-40B4-BE49-F238E27FC236}">
                <a16:creationId xmlns:a16="http://schemas.microsoft.com/office/drawing/2014/main" id="{544E37AE-6B25-45B2-A453-5DC8C3C1D79F}"/>
              </a:ext>
            </a:extLst>
          </p:cNvPr>
          <p:cNvSpPr txBox="1"/>
          <p:nvPr/>
        </p:nvSpPr>
        <p:spPr>
          <a:xfrm>
            <a:off x="3666592" y="3510819"/>
            <a:ext cx="678766"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t>Pebble </a:t>
            </a:r>
          </a:p>
          <a:p>
            <a:r>
              <a:rPr lang="en-GB" sz="1100" dirty="0"/>
              <a:t>ridge</a:t>
            </a:r>
          </a:p>
        </p:txBody>
      </p:sp>
      <p:cxnSp>
        <p:nvCxnSpPr>
          <p:cNvPr id="32" name="Straight Arrow Connector 31">
            <a:extLst>
              <a:ext uri="{FF2B5EF4-FFF2-40B4-BE49-F238E27FC236}">
                <a16:creationId xmlns:a16="http://schemas.microsoft.com/office/drawing/2014/main" id="{EAA38456-BFA9-45E8-8B48-7D2C30307AC0}"/>
              </a:ext>
            </a:extLst>
          </p:cNvPr>
          <p:cNvCxnSpPr>
            <a:cxnSpLocks/>
          </p:cNvCxnSpPr>
          <p:nvPr/>
        </p:nvCxnSpPr>
        <p:spPr>
          <a:xfrm flipH="1">
            <a:off x="2161391" y="3760045"/>
            <a:ext cx="1521586" cy="7479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23">
            <a:extLst>
              <a:ext uri="{FF2B5EF4-FFF2-40B4-BE49-F238E27FC236}">
                <a16:creationId xmlns:a16="http://schemas.microsoft.com/office/drawing/2014/main" id="{7CFBDE64-CA41-45AC-A459-E5B7FE5075C7}"/>
              </a:ext>
            </a:extLst>
          </p:cNvPr>
          <p:cNvSpPr txBox="1"/>
          <p:nvPr/>
        </p:nvSpPr>
        <p:spPr>
          <a:xfrm>
            <a:off x="42246" y="4121381"/>
            <a:ext cx="668089"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t>Embankment</a:t>
            </a:r>
          </a:p>
        </p:txBody>
      </p:sp>
      <p:cxnSp>
        <p:nvCxnSpPr>
          <p:cNvPr id="34" name="Straight Arrow Connector 33">
            <a:extLst>
              <a:ext uri="{FF2B5EF4-FFF2-40B4-BE49-F238E27FC236}">
                <a16:creationId xmlns:a16="http://schemas.microsoft.com/office/drawing/2014/main" id="{AC2E1710-B5FB-48F8-A922-B1BD5B1E4AD3}"/>
              </a:ext>
            </a:extLst>
          </p:cNvPr>
          <p:cNvCxnSpPr>
            <a:cxnSpLocks/>
          </p:cNvCxnSpPr>
          <p:nvPr/>
        </p:nvCxnSpPr>
        <p:spPr>
          <a:xfrm flipV="1">
            <a:off x="472762" y="4134031"/>
            <a:ext cx="1586942" cy="2719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B02EC62-7493-4983-AF1C-ABFAE2486BD9}"/>
              </a:ext>
            </a:extLst>
          </p:cNvPr>
          <p:cNvSpPr>
            <a:spLocks noGrp="1"/>
          </p:cNvSpPr>
          <p:nvPr>
            <p:ph type="sldNum" sz="quarter" idx="12"/>
          </p:nvPr>
        </p:nvSpPr>
        <p:spPr/>
        <p:txBody>
          <a:bodyPr/>
          <a:lstStyle/>
          <a:p>
            <a:fld id="{93F80316-398B-6E45-A9FA-73C4A50D54EA}" type="slidenum">
              <a:rPr lang="en-US" smtClean="0"/>
              <a:t>3</a:t>
            </a:fld>
            <a:endParaRPr lang="en-US"/>
          </a:p>
        </p:txBody>
      </p:sp>
    </p:spTree>
    <p:extLst>
      <p:ext uri="{BB962C8B-B14F-4D97-AF65-F5344CB8AC3E}">
        <p14:creationId xmlns:p14="http://schemas.microsoft.com/office/powerpoint/2010/main" val="2516558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What is ‘landscape’?</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513006" y="1179441"/>
            <a:ext cx="4445257" cy="324369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spcBef>
                <a:spcPts val="0"/>
              </a:spcBef>
              <a:spcAft>
                <a:spcPts val="600"/>
              </a:spcAft>
              <a:buFont typeface="Arial" panose="020B0604020202020204" pitchFamily="34" charset="0"/>
              <a:buChar char="•"/>
            </a:pPr>
            <a:r>
              <a:rPr lang="en-GB" sz="1400" dirty="0">
                <a:solidFill>
                  <a:srgbClr val="005D9D"/>
                </a:solidFill>
              </a:rPr>
              <a:t>‘Landscape’ can be defined as an area of land viewed at one time from one place. It can include landforms, flora, fauna and human elements such as roads and settlements. </a:t>
            </a:r>
          </a:p>
          <a:p>
            <a:pPr marL="285750" indent="-285750" algn="l">
              <a:spcBef>
                <a:spcPts val="0"/>
              </a:spcBef>
              <a:spcAft>
                <a:spcPts val="600"/>
              </a:spcAft>
              <a:buFont typeface="Arial" panose="020B0604020202020204" pitchFamily="34" charset="0"/>
              <a:buChar char="•"/>
            </a:pPr>
            <a:r>
              <a:rPr lang="en-GB" sz="1400" dirty="0">
                <a:solidFill>
                  <a:srgbClr val="005D9D"/>
                </a:solidFill>
              </a:rPr>
              <a:t>This photo shows the Lower Otter river in East Devon. </a:t>
            </a:r>
          </a:p>
          <a:p>
            <a:pPr marL="285750" indent="-285750" algn="l">
              <a:spcBef>
                <a:spcPts val="0"/>
              </a:spcBef>
              <a:spcAft>
                <a:spcPts val="600"/>
              </a:spcAft>
              <a:buFont typeface="Arial" panose="020B0604020202020204" pitchFamily="34" charset="0"/>
              <a:buChar char="•"/>
            </a:pPr>
            <a:r>
              <a:rPr lang="en-GB" sz="1400" dirty="0">
                <a:solidFill>
                  <a:srgbClr val="005D9D"/>
                </a:solidFill>
              </a:rPr>
              <a:t>The river is flowing in a southerly direction to join the English Channel near the seaside town of Budleigh Salterton. </a:t>
            </a:r>
          </a:p>
          <a:p>
            <a:pPr marL="285750" indent="-285750" algn="l">
              <a:spcBef>
                <a:spcPts val="0"/>
              </a:spcBef>
              <a:spcAft>
                <a:spcPts val="600"/>
              </a:spcAft>
              <a:buFont typeface="Arial" panose="020B0604020202020204" pitchFamily="34" charset="0"/>
              <a:buChar char="•"/>
            </a:pPr>
            <a:r>
              <a:rPr lang="en-GB" sz="1400" dirty="0">
                <a:solidFill>
                  <a:srgbClr val="005D9D"/>
                </a:solidFill>
              </a:rPr>
              <a:t>Notice that the river is flowing through a gently rolling agricultural landscape with fields and hedges. Can you see any other signs of human activity?</a:t>
            </a:r>
          </a:p>
        </p:txBody>
      </p:sp>
      <p:pic>
        <p:nvPicPr>
          <p:cNvPr id="13" name="Picture 12">
            <a:extLst>
              <a:ext uri="{FF2B5EF4-FFF2-40B4-BE49-F238E27FC236}">
                <a16:creationId xmlns:a16="http://schemas.microsoft.com/office/drawing/2014/main" id="{43301DD8-27BA-4782-B0BB-F8EC12E636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965"/>
          <a:stretch/>
        </p:blipFill>
        <p:spPr bwMode="auto">
          <a:xfrm>
            <a:off x="414867" y="1284326"/>
            <a:ext cx="3808790" cy="25913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13FA152B-C9C6-56D8-B2BC-2A4BABEDE2EE}"/>
              </a:ext>
            </a:extLst>
          </p:cNvPr>
          <p:cNvSpPr>
            <a:spLocks noGrp="1"/>
          </p:cNvSpPr>
          <p:nvPr>
            <p:ph type="sldNum" sz="quarter" idx="12"/>
          </p:nvPr>
        </p:nvSpPr>
        <p:spPr/>
        <p:txBody>
          <a:bodyPr/>
          <a:lstStyle/>
          <a:p>
            <a:fld id="{93F80316-398B-6E45-A9FA-73C4A50D54EA}" type="slidenum">
              <a:rPr lang="en-US" smtClean="0"/>
              <a:t>4</a:t>
            </a:fld>
            <a:endParaRPr lang="en-US"/>
          </a:p>
        </p:txBody>
      </p:sp>
    </p:spTree>
    <p:extLst>
      <p:ext uri="{BB962C8B-B14F-4D97-AF65-F5344CB8AC3E}">
        <p14:creationId xmlns:p14="http://schemas.microsoft.com/office/powerpoint/2010/main" val="417779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What causes landscape change?</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572000" y="1058333"/>
            <a:ext cx="4386263" cy="324369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The landscape of the Lower Otter is constantly changing due to physical and human factors.</a:t>
            </a:r>
          </a:p>
          <a:p>
            <a:pPr marL="285750" indent="-285750" algn="l">
              <a:spcBef>
                <a:spcPts val="0"/>
              </a:spcBef>
              <a:spcAft>
                <a:spcPts val="600"/>
              </a:spcAft>
              <a:buFont typeface="Arial" panose="020B0604020202020204" pitchFamily="34" charset="0"/>
              <a:buChar char="•"/>
            </a:pPr>
            <a:r>
              <a:rPr lang="en-GB" sz="1400" dirty="0">
                <a:solidFill>
                  <a:srgbClr val="005D9D"/>
                </a:solidFill>
              </a:rPr>
              <a:t>Notice that the sea has formed a huge pebble ridge stretching across the river estuary. To the east, it has eroded the red sandstone rocks to form steep cliffs and caves. </a:t>
            </a:r>
          </a:p>
          <a:p>
            <a:pPr marL="285750" indent="-285750" algn="l">
              <a:spcBef>
                <a:spcPts val="0"/>
              </a:spcBef>
              <a:spcAft>
                <a:spcPts val="600"/>
              </a:spcAft>
              <a:buFont typeface="Arial" panose="020B0604020202020204" pitchFamily="34" charset="0"/>
              <a:buChar char="•"/>
            </a:pPr>
            <a:r>
              <a:rPr lang="en-GB" sz="1400" dirty="0">
                <a:solidFill>
                  <a:srgbClr val="005D9D"/>
                </a:solidFill>
              </a:rPr>
              <a:t>River processes have eroded the river’s channel and deposited sediment across its floodplain.</a:t>
            </a:r>
          </a:p>
          <a:p>
            <a:pPr marL="285750" indent="-285750" algn="l">
              <a:spcBef>
                <a:spcPts val="0"/>
              </a:spcBef>
              <a:spcAft>
                <a:spcPts val="600"/>
              </a:spcAft>
              <a:buFont typeface="Arial" panose="020B0604020202020204" pitchFamily="34" charset="0"/>
              <a:buChar char="•"/>
            </a:pPr>
            <a:r>
              <a:rPr lang="en-GB" sz="1400" dirty="0">
                <a:solidFill>
                  <a:srgbClr val="005D9D"/>
                </a:solidFill>
              </a:rPr>
              <a:t>The weather and climate affects the power of the sea and the amount of water flowing into the rivers.</a:t>
            </a:r>
          </a:p>
          <a:p>
            <a:pPr marL="285750" indent="-285750" algn="l">
              <a:spcBef>
                <a:spcPts val="0"/>
              </a:spcBef>
              <a:spcAft>
                <a:spcPts val="600"/>
              </a:spcAft>
              <a:buFont typeface="Arial" panose="020B0604020202020204" pitchFamily="34" charset="0"/>
              <a:buChar char="•"/>
            </a:pPr>
            <a:r>
              <a:rPr lang="en-GB" sz="1400" dirty="0">
                <a:solidFill>
                  <a:srgbClr val="005D9D"/>
                </a:solidFill>
              </a:rPr>
              <a:t>People determine how the landscape is used and what it looks like, for example, farming, woodland, transport and settlement. </a:t>
            </a:r>
          </a:p>
        </p:txBody>
      </p:sp>
      <p:pic>
        <p:nvPicPr>
          <p:cNvPr id="6" name="Picture 5" descr="Environment Agency submits final plans for Otter Valley project - GOV.UK">
            <a:extLst>
              <a:ext uri="{FF2B5EF4-FFF2-40B4-BE49-F238E27FC236}">
                <a16:creationId xmlns:a16="http://schemas.microsoft.com/office/drawing/2014/main" id="{14BE9F85-B6F0-497C-8E38-76A09E4A1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407" y="1240970"/>
            <a:ext cx="4038601" cy="2692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8">
            <a:extLst>
              <a:ext uri="{FF2B5EF4-FFF2-40B4-BE49-F238E27FC236}">
                <a16:creationId xmlns:a16="http://schemas.microsoft.com/office/drawing/2014/main" id="{FAF20509-F19C-4DC5-997C-8200D5DC1AD2}"/>
              </a:ext>
            </a:extLst>
          </p:cNvPr>
          <p:cNvSpPr txBox="1"/>
          <p:nvPr/>
        </p:nvSpPr>
        <p:spPr>
          <a:xfrm>
            <a:off x="313407" y="4009122"/>
            <a:ext cx="2284984"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chemeClr val="accent1">
                    <a:lumMod val="75000"/>
                  </a:schemeClr>
                </a:solidFill>
              </a:rPr>
              <a:t>Credit: KOR Communications</a:t>
            </a:r>
          </a:p>
        </p:txBody>
      </p:sp>
      <p:sp>
        <p:nvSpPr>
          <p:cNvPr id="2" name="Slide Number Placeholder 1">
            <a:extLst>
              <a:ext uri="{FF2B5EF4-FFF2-40B4-BE49-F238E27FC236}">
                <a16:creationId xmlns:a16="http://schemas.microsoft.com/office/drawing/2014/main" id="{AD0BDACA-D8F6-C0F4-BBCE-E090ED05AF3B}"/>
              </a:ext>
            </a:extLst>
          </p:cNvPr>
          <p:cNvSpPr>
            <a:spLocks noGrp="1"/>
          </p:cNvSpPr>
          <p:nvPr>
            <p:ph type="sldNum" sz="quarter" idx="12"/>
          </p:nvPr>
        </p:nvSpPr>
        <p:spPr/>
        <p:txBody>
          <a:bodyPr/>
          <a:lstStyle/>
          <a:p>
            <a:fld id="{93F80316-398B-6E45-A9FA-73C4A50D54EA}" type="slidenum">
              <a:rPr lang="en-US" smtClean="0"/>
              <a:t>5</a:t>
            </a:fld>
            <a:endParaRPr lang="en-US"/>
          </a:p>
        </p:txBody>
      </p:sp>
    </p:spTree>
    <p:extLst>
      <p:ext uri="{BB962C8B-B14F-4D97-AF65-F5344CB8AC3E}">
        <p14:creationId xmlns:p14="http://schemas.microsoft.com/office/powerpoint/2010/main" val="112323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spcBef>
                <a:spcPts val="0"/>
              </a:spcBef>
            </a:pPr>
            <a:r>
              <a:rPr lang="en-GB" sz="2800" b="1" dirty="0">
                <a:solidFill>
                  <a:srgbClr val="62BAB7"/>
                </a:solidFill>
              </a:rPr>
              <a:t>Landscape change – the sea</a:t>
            </a:r>
            <a:endParaRPr lang="en-GB" sz="2800"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455595" y="1027849"/>
            <a:ext cx="4616967" cy="324369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Look closely at the two photos. </a:t>
            </a:r>
          </a:p>
          <a:p>
            <a:pPr algn="l">
              <a:spcBef>
                <a:spcPts val="0"/>
              </a:spcBef>
              <a:spcAft>
                <a:spcPts val="600"/>
              </a:spcAft>
            </a:pPr>
            <a:r>
              <a:rPr lang="en-GB" sz="1400" dirty="0">
                <a:solidFill>
                  <a:srgbClr val="005D9D"/>
                </a:solidFill>
              </a:rPr>
              <a:t>The top photo is a vertical aerial photo of the River Otter estuary. Compare this view to the one shown below, an oblique aerial photo. </a:t>
            </a:r>
          </a:p>
          <a:p>
            <a:pPr marL="285750" indent="-285750" algn="l">
              <a:spcBef>
                <a:spcPts val="0"/>
              </a:spcBef>
              <a:spcAft>
                <a:spcPts val="600"/>
              </a:spcAft>
              <a:buFont typeface="Arial" panose="020B0604020202020204" pitchFamily="34" charset="0"/>
              <a:buChar char="•"/>
            </a:pPr>
            <a:r>
              <a:rPr lang="en-GB" sz="1400" dirty="0">
                <a:solidFill>
                  <a:srgbClr val="005D9D"/>
                </a:solidFill>
              </a:rPr>
              <a:t>Locate the River Otter, the pebble ridge (called a bar) and the cliffs</a:t>
            </a:r>
          </a:p>
          <a:p>
            <a:pPr marL="285750" indent="-285750" algn="l">
              <a:spcBef>
                <a:spcPts val="0"/>
              </a:spcBef>
              <a:spcAft>
                <a:spcPts val="600"/>
              </a:spcAft>
              <a:buFont typeface="Arial" panose="020B0604020202020204" pitchFamily="34" charset="0"/>
              <a:buChar char="•"/>
            </a:pPr>
            <a:r>
              <a:rPr lang="en-GB" sz="1400" dirty="0">
                <a:solidFill>
                  <a:srgbClr val="005D9D"/>
                </a:solidFill>
              </a:rPr>
              <a:t>The top photo was taken at low tide exposing the rocky wave-cut platform at the foot of the cliffs. The lower photo was taken at high tide.</a:t>
            </a:r>
          </a:p>
          <a:p>
            <a:pPr marL="285750" indent="-285750" algn="l">
              <a:spcBef>
                <a:spcPts val="0"/>
              </a:spcBef>
              <a:spcAft>
                <a:spcPts val="600"/>
              </a:spcAft>
              <a:buFont typeface="Arial" panose="020B0604020202020204" pitchFamily="34" charset="0"/>
              <a:buChar char="•"/>
            </a:pPr>
            <a:r>
              <a:rPr lang="en-GB" sz="1400" dirty="0">
                <a:solidFill>
                  <a:srgbClr val="005D9D"/>
                </a:solidFill>
              </a:rPr>
              <a:t>Notice that at low tide the pebble ridge also extends further out to sea. </a:t>
            </a:r>
          </a:p>
          <a:p>
            <a:pPr algn="l">
              <a:spcBef>
                <a:spcPts val="0"/>
              </a:spcBef>
              <a:spcAft>
                <a:spcPts val="600"/>
              </a:spcAft>
            </a:pPr>
            <a:r>
              <a:rPr lang="en-GB" sz="1400" dirty="0">
                <a:solidFill>
                  <a:srgbClr val="005D9D"/>
                </a:solidFill>
              </a:rPr>
              <a:t>Notice that the vertical aerial photo gives no indication of height . . . everything appears to be flat!</a:t>
            </a:r>
          </a:p>
        </p:txBody>
      </p:sp>
      <p:pic>
        <p:nvPicPr>
          <p:cNvPr id="6" name="Picture 5" descr="Environment Agency submits final plans for Otter Valley project - GOV.UK">
            <a:extLst>
              <a:ext uri="{FF2B5EF4-FFF2-40B4-BE49-F238E27FC236}">
                <a16:creationId xmlns:a16="http://schemas.microsoft.com/office/drawing/2014/main" id="{E9FEF58C-5B12-4528-B1FD-B9DE3E1B10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971" y="3050662"/>
            <a:ext cx="2831207" cy="18874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0A56F67-7D4F-4C09-9272-11D98D46F9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64" y="701300"/>
            <a:ext cx="4027831" cy="21000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
            <a:extLst>
              <a:ext uri="{FF2B5EF4-FFF2-40B4-BE49-F238E27FC236}">
                <a16:creationId xmlns:a16="http://schemas.microsoft.com/office/drawing/2014/main" id="{188C29A9-F8D5-4145-A645-3CB7B4E0B97D}"/>
              </a:ext>
            </a:extLst>
          </p:cNvPr>
          <p:cNvSpPr txBox="1"/>
          <p:nvPr/>
        </p:nvSpPr>
        <p:spPr>
          <a:xfrm>
            <a:off x="3025396" y="17930"/>
            <a:ext cx="94958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River Otter</a:t>
            </a:r>
          </a:p>
        </p:txBody>
      </p:sp>
      <p:cxnSp>
        <p:nvCxnSpPr>
          <p:cNvPr id="13" name="Straight Arrow Connector 12">
            <a:extLst>
              <a:ext uri="{FF2B5EF4-FFF2-40B4-BE49-F238E27FC236}">
                <a16:creationId xmlns:a16="http://schemas.microsoft.com/office/drawing/2014/main" id="{661C1D4D-1690-43BC-9732-04BCCC032703}"/>
              </a:ext>
            </a:extLst>
          </p:cNvPr>
          <p:cNvCxnSpPr>
            <a:cxnSpLocks/>
          </p:cNvCxnSpPr>
          <p:nvPr/>
        </p:nvCxnSpPr>
        <p:spPr>
          <a:xfrm flipH="1">
            <a:off x="2314575" y="519763"/>
            <a:ext cx="760077" cy="499476"/>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sp>
        <p:nvSpPr>
          <p:cNvPr id="14" name="TextBox 12">
            <a:extLst>
              <a:ext uri="{FF2B5EF4-FFF2-40B4-BE49-F238E27FC236}">
                <a16:creationId xmlns:a16="http://schemas.microsoft.com/office/drawing/2014/main" id="{A6D0FB86-58EF-4149-8526-F10E18535DB2}"/>
              </a:ext>
            </a:extLst>
          </p:cNvPr>
          <p:cNvSpPr txBox="1"/>
          <p:nvPr/>
        </p:nvSpPr>
        <p:spPr>
          <a:xfrm>
            <a:off x="3567096" y="904637"/>
            <a:ext cx="73497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Cliffs</a:t>
            </a:r>
          </a:p>
        </p:txBody>
      </p:sp>
      <p:cxnSp>
        <p:nvCxnSpPr>
          <p:cNvPr id="15" name="Straight Arrow Connector 14">
            <a:extLst>
              <a:ext uri="{FF2B5EF4-FFF2-40B4-BE49-F238E27FC236}">
                <a16:creationId xmlns:a16="http://schemas.microsoft.com/office/drawing/2014/main" id="{8B99F5DB-B2BD-4B3B-86E6-4A7928222D8D}"/>
              </a:ext>
            </a:extLst>
          </p:cNvPr>
          <p:cNvCxnSpPr>
            <a:cxnSpLocks/>
          </p:cNvCxnSpPr>
          <p:nvPr/>
        </p:nvCxnSpPr>
        <p:spPr>
          <a:xfrm flipH="1">
            <a:off x="3074652" y="1149102"/>
            <a:ext cx="534945" cy="42030"/>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sp>
        <p:nvSpPr>
          <p:cNvPr id="16" name="TextBox 16">
            <a:extLst>
              <a:ext uri="{FF2B5EF4-FFF2-40B4-BE49-F238E27FC236}">
                <a16:creationId xmlns:a16="http://schemas.microsoft.com/office/drawing/2014/main" id="{5904BC1A-D770-4CD5-88DE-9F4B16165CF5}"/>
              </a:ext>
            </a:extLst>
          </p:cNvPr>
          <p:cNvSpPr txBox="1"/>
          <p:nvPr/>
        </p:nvSpPr>
        <p:spPr>
          <a:xfrm>
            <a:off x="200290" y="1021855"/>
            <a:ext cx="194283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Pebble ridge - bar</a:t>
            </a:r>
          </a:p>
        </p:txBody>
      </p:sp>
      <p:sp>
        <p:nvSpPr>
          <p:cNvPr id="17" name="TextBox 17">
            <a:extLst>
              <a:ext uri="{FF2B5EF4-FFF2-40B4-BE49-F238E27FC236}">
                <a16:creationId xmlns:a16="http://schemas.microsoft.com/office/drawing/2014/main" id="{A756D887-B225-4C95-B9C6-CC463BA1B0D6}"/>
              </a:ext>
            </a:extLst>
          </p:cNvPr>
          <p:cNvSpPr txBox="1"/>
          <p:nvPr/>
        </p:nvSpPr>
        <p:spPr>
          <a:xfrm>
            <a:off x="3136501" y="1617406"/>
            <a:ext cx="1249306"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Rocky wave-cut platform</a:t>
            </a:r>
          </a:p>
        </p:txBody>
      </p:sp>
      <p:cxnSp>
        <p:nvCxnSpPr>
          <p:cNvPr id="18" name="Straight Arrow Connector 17">
            <a:extLst>
              <a:ext uri="{FF2B5EF4-FFF2-40B4-BE49-F238E27FC236}">
                <a16:creationId xmlns:a16="http://schemas.microsoft.com/office/drawing/2014/main" id="{BEEADD77-8484-4573-A390-6C52BEC83E09}"/>
              </a:ext>
            </a:extLst>
          </p:cNvPr>
          <p:cNvCxnSpPr>
            <a:cxnSpLocks/>
          </p:cNvCxnSpPr>
          <p:nvPr/>
        </p:nvCxnSpPr>
        <p:spPr>
          <a:xfrm flipH="1" flipV="1">
            <a:off x="2694613" y="1539002"/>
            <a:ext cx="441888" cy="449157"/>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77EE0AFE-7A26-4C9A-B2F9-B6DF0BA9089D}"/>
              </a:ext>
            </a:extLst>
          </p:cNvPr>
          <p:cNvCxnSpPr>
            <a:cxnSpLocks/>
          </p:cNvCxnSpPr>
          <p:nvPr/>
        </p:nvCxnSpPr>
        <p:spPr>
          <a:xfrm flipH="1">
            <a:off x="2314575" y="2079071"/>
            <a:ext cx="803439" cy="251822"/>
          </a:xfrm>
          <a:prstGeom prst="straightConnector1">
            <a:avLst/>
          </a:prstGeom>
          <a:ln w="19050">
            <a:tailEnd type="arrow"/>
          </a:ln>
        </p:spPr>
        <p:style>
          <a:lnRef idx="1">
            <a:schemeClr val="accent6"/>
          </a:lnRef>
          <a:fillRef idx="0">
            <a:schemeClr val="accent6"/>
          </a:fillRef>
          <a:effectRef idx="0">
            <a:schemeClr val="accent6"/>
          </a:effectRef>
          <a:fontRef idx="minor">
            <a:schemeClr val="tx1"/>
          </a:fontRef>
        </p:style>
      </p:cxnSp>
      <p:sp>
        <p:nvSpPr>
          <p:cNvPr id="2" name="Slide Number Placeholder 1">
            <a:extLst>
              <a:ext uri="{FF2B5EF4-FFF2-40B4-BE49-F238E27FC236}">
                <a16:creationId xmlns:a16="http://schemas.microsoft.com/office/drawing/2014/main" id="{DDAE13BC-0B60-972A-B7B8-EDE2F1AF5A7E}"/>
              </a:ext>
            </a:extLst>
          </p:cNvPr>
          <p:cNvSpPr>
            <a:spLocks noGrp="1"/>
          </p:cNvSpPr>
          <p:nvPr>
            <p:ph type="sldNum" sz="quarter" idx="12"/>
          </p:nvPr>
        </p:nvSpPr>
        <p:spPr/>
        <p:txBody>
          <a:bodyPr/>
          <a:lstStyle/>
          <a:p>
            <a:fld id="{93F80316-398B-6E45-A9FA-73C4A50D54EA}" type="slidenum">
              <a:rPr lang="en-US" smtClean="0"/>
              <a:t>6</a:t>
            </a:fld>
            <a:endParaRPr lang="en-US"/>
          </a:p>
        </p:txBody>
      </p:sp>
    </p:spTree>
    <p:extLst>
      <p:ext uri="{BB962C8B-B14F-4D97-AF65-F5344CB8AC3E}">
        <p14:creationId xmlns:p14="http://schemas.microsoft.com/office/powerpoint/2010/main" val="2787509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the sea</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572000" y="1088403"/>
            <a:ext cx="4386263" cy="324369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300" dirty="0">
                <a:solidFill>
                  <a:srgbClr val="005D9D"/>
                </a:solidFill>
              </a:rPr>
              <a:t>The pebble bar that extends across the River Otter estuary at Budleigh Salterton is the result of river and coastal processes.</a:t>
            </a:r>
          </a:p>
          <a:p>
            <a:pPr marL="285750" indent="-285750" algn="l">
              <a:spcBef>
                <a:spcPts val="0"/>
              </a:spcBef>
              <a:spcAft>
                <a:spcPts val="600"/>
              </a:spcAft>
              <a:buFont typeface="Arial" panose="020B0604020202020204" pitchFamily="34" charset="0"/>
              <a:buChar char="•"/>
            </a:pPr>
            <a:r>
              <a:rPr lang="en-GB" sz="1300" dirty="0">
                <a:solidFill>
                  <a:srgbClr val="005D9D"/>
                </a:solidFill>
              </a:rPr>
              <a:t>Natural growth of the river bar across the Otter estuary began in the mid-1400s.</a:t>
            </a:r>
          </a:p>
          <a:p>
            <a:pPr marL="285750" indent="-285750" algn="l">
              <a:spcBef>
                <a:spcPts val="0"/>
              </a:spcBef>
              <a:spcAft>
                <a:spcPts val="600"/>
              </a:spcAft>
              <a:buFont typeface="Arial" panose="020B0604020202020204" pitchFamily="34" charset="0"/>
              <a:buChar char="•"/>
            </a:pPr>
            <a:r>
              <a:rPr lang="en-GB" sz="1300" dirty="0">
                <a:solidFill>
                  <a:srgbClr val="005D9D"/>
                </a:solidFill>
              </a:rPr>
              <a:t>Since the Middle Ages, rivers across the UK (including the Otter) began silting up and channels became shallower. Silt accumulated in the Otter estuary adding material to the bar. </a:t>
            </a:r>
          </a:p>
          <a:p>
            <a:pPr marL="285750" indent="-285750" algn="l">
              <a:spcBef>
                <a:spcPts val="0"/>
              </a:spcBef>
              <a:spcAft>
                <a:spcPts val="600"/>
              </a:spcAft>
              <a:buFont typeface="Arial" panose="020B0604020202020204" pitchFamily="34" charset="0"/>
              <a:buChar char="•"/>
            </a:pPr>
            <a:r>
              <a:rPr lang="en-GB" sz="1300" dirty="0">
                <a:solidFill>
                  <a:srgbClr val="005D9D"/>
                </a:solidFill>
              </a:rPr>
              <a:t>The dominant (prevailing) SW winds drive waves towards the coast from this direction, transporting sediment from west to east across the estuary and forming the bar.</a:t>
            </a:r>
          </a:p>
          <a:p>
            <a:pPr marL="285750" indent="-285750" algn="l">
              <a:spcBef>
                <a:spcPts val="0"/>
              </a:spcBef>
              <a:spcAft>
                <a:spcPts val="600"/>
              </a:spcAft>
              <a:buFont typeface="Arial" panose="020B0604020202020204" pitchFamily="34" charset="0"/>
              <a:buChar char="•"/>
            </a:pPr>
            <a:r>
              <a:rPr lang="en-GB" sz="1300" dirty="0">
                <a:solidFill>
                  <a:srgbClr val="005D9D"/>
                </a:solidFill>
              </a:rPr>
              <a:t>Storms have pushed sediment up onto the beach from the seabed adding to its height and extent.</a:t>
            </a:r>
          </a:p>
        </p:txBody>
      </p:sp>
      <p:pic>
        <p:nvPicPr>
          <p:cNvPr id="6" name="Picture 5" descr="A view of the pebble beach and the mouth of the River Otter from the cliff top of Budleigh Salterton, Devon, 2011">
            <a:extLst>
              <a:ext uri="{FF2B5EF4-FFF2-40B4-BE49-F238E27FC236}">
                <a16:creationId xmlns:a16="http://schemas.microsoft.com/office/drawing/2014/main" id="{3BCB94A5-E914-4914-886E-297956012F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215"/>
          <a:stretch/>
        </p:blipFill>
        <p:spPr bwMode="auto">
          <a:xfrm>
            <a:off x="261937" y="1162922"/>
            <a:ext cx="4229622" cy="27328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11B693EB-DCD7-4FC3-9DDE-E4852BBBBB62}"/>
              </a:ext>
            </a:extLst>
          </p:cNvPr>
          <p:cNvCxnSpPr>
            <a:cxnSpLocks/>
          </p:cNvCxnSpPr>
          <p:nvPr/>
        </p:nvCxnSpPr>
        <p:spPr>
          <a:xfrm flipV="1">
            <a:off x="1897793" y="3337064"/>
            <a:ext cx="181038" cy="292861"/>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F89E398E-4845-4324-9124-4ED53528A17E}"/>
              </a:ext>
            </a:extLst>
          </p:cNvPr>
          <p:cNvCxnSpPr>
            <a:cxnSpLocks/>
          </p:cNvCxnSpPr>
          <p:nvPr/>
        </p:nvCxnSpPr>
        <p:spPr>
          <a:xfrm flipV="1">
            <a:off x="2165680" y="3000375"/>
            <a:ext cx="349489" cy="175799"/>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3A1A8012-B42D-4309-9861-1967ABEBDA97}"/>
              </a:ext>
            </a:extLst>
          </p:cNvPr>
          <p:cNvCxnSpPr>
            <a:cxnSpLocks/>
          </p:cNvCxnSpPr>
          <p:nvPr/>
        </p:nvCxnSpPr>
        <p:spPr>
          <a:xfrm flipV="1">
            <a:off x="2800350" y="2817088"/>
            <a:ext cx="414609" cy="83275"/>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sp>
        <p:nvSpPr>
          <p:cNvPr id="14" name="TextBox 22">
            <a:extLst>
              <a:ext uri="{FF2B5EF4-FFF2-40B4-BE49-F238E27FC236}">
                <a16:creationId xmlns:a16="http://schemas.microsoft.com/office/drawing/2014/main" id="{EF243FD4-590B-40FE-A889-231206C9DFF5}"/>
              </a:ext>
            </a:extLst>
          </p:cNvPr>
          <p:cNvSpPr txBox="1"/>
          <p:nvPr/>
        </p:nvSpPr>
        <p:spPr>
          <a:xfrm>
            <a:off x="2459274" y="3000375"/>
            <a:ext cx="213727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Sediment transfer</a:t>
            </a:r>
          </a:p>
        </p:txBody>
      </p:sp>
      <p:sp>
        <p:nvSpPr>
          <p:cNvPr id="17" name="Rectangle 16">
            <a:extLst>
              <a:ext uri="{FF2B5EF4-FFF2-40B4-BE49-F238E27FC236}">
                <a16:creationId xmlns:a16="http://schemas.microsoft.com/office/drawing/2014/main" id="{F08B6E94-B0BA-445A-9AB0-ABE898441B04}"/>
              </a:ext>
            </a:extLst>
          </p:cNvPr>
          <p:cNvSpPr/>
          <p:nvPr/>
        </p:nvSpPr>
        <p:spPr>
          <a:xfrm>
            <a:off x="314325" y="4392651"/>
            <a:ext cx="4177234"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hlinkClick r:id="rId5"/>
              </a:rPr>
              <a:t>https://wessexcoastgeology.soton.ac.uk/jpg-Budleigh-Salterton/11BST-View-Otterton-Ledge-from-Cliff.jpg</a:t>
            </a:r>
            <a:r>
              <a:rPr lang="en-GB" sz="1200" dirty="0"/>
              <a:t> </a:t>
            </a:r>
          </a:p>
        </p:txBody>
      </p:sp>
      <p:sp>
        <p:nvSpPr>
          <p:cNvPr id="2" name="Slide Number Placeholder 1">
            <a:extLst>
              <a:ext uri="{FF2B5EF4-FFF2-40B4-BE49-F238E27FC236}">
                <a16:creationId xmlns:a16="http://schemas.microsoft.com/office/drawing/2014/main" id="{AAE2911D-3743-5F5F-44ED-3F6CDCD9A4C5}"/>
              </a:ext>
            </a:extLst>
          </p:cNvPr>
          <p:cNvSpPr>
            <a:spLocks noGrp="1"/>
          </p:cNvSpPr>
          <p:nvPr>
            <p:ph type="sldNum" sz="quarter" idx="12"/>
          </p:nvPr>
        </p:nvSpPr>
        <p:spPr/>
        <p:txBody>
          <a:bodyPr/>
          <a:lstStyle/>
          <a:p>
            <a:fld id="{93F80316-398B-6E45-A9FA-73C4A50D54EA}" type="slidenum">
              <a:rPr lang="en-US" smtClean="0"/>
              <a:t>7</a:t>
            </a:fld>
            <a:endParaRPr lang="en-US"/>
          </a:p>
        </p:txBody>
      </p:sp>
    </p:spTree>
    <p:extLst>
      <p:ext uri="{BB962C8B-B14F-4D97-AF65-F5344CB8AC3E}">
        <p14:creationId xmlns:p14="http://schemas.microsoft.com/office/powerpoint/2010/main" val="2609367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3200400" y="0"/>
            <a:ext cx="5564930"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the sea</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1" y="1027849"/>
            <a:ext cx="9144000" cy="3364802"/>
          </a:xfrm>
          <a:prstGeom prst="rect">
            <a:avLst/>
          </a:prstGeom>
        </p:spPr>
      </p:pic>
      <p:sp>
        <p:nvSpPr>
          <p:cNvPr id="8" name="Subtitle 2"/>
          <p:cNvSpPr txBox="1">
            <a:spLocks/>
          </p:cNvSpPr>
          <p:nvPr/>
        </p:nvSpPr>
        <p:spPr>
          <a:xfrm>
            <a:off x="5028804" y="1179441"/>
            <a:ext cx="3929459" cy="324369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The cliffs and wave-cut platform are formed by coastal erosion. </a:t>
            </a:r>
          </a:p>
          <a:p>
            <a:pPr marL="285750" indent="-285750" algn="l">
              <a:spcBef>
                <a:spcPts val="0"/>
              </a:spcBef>
              <a:spcAft>
                <a:spcPts val="600"/>
              </a:spcAft>
              <a:buFont typeface="Arial" panose="020B0604020202020204" pitchFamily="34" charset="0"/>
              <a:buChar char="•"/>
            </a:pPr>
            <a:r>
              <a:rPr lang="en-GB" sz="1400" dirty="0">
                <a:solidFill>
                  <a:srgbClr val="005D9D"/>
                </a:solidFill>
              </a:rPr>
              <a:t>The sandstone cliffs are weakened by rainwater and the action of frost</a:t>
            </a:r>
          </a:p>
          <a:p>
            <a:pPr marL="285750" indent="-285750" algn="l">
              <a:spcBef>
                <a:spcPts val="0"/>
              </a:spcBef>
              <a:spcAft>
                <a:spcPts val="600"/>
              </a:spcAft>
              <a:buFont typeface="Arial" panose="020B0604020202020204" pitchFamily="34" charset="0"/>
              <a:buChar char="•"/>
            </a:pPr>
            <a:r>
              <a:rPr lang="en-GB" sz="1400" dirty="0">
                <a:solidFill>
                  <a:srgbClr val="005D9D"/>
                </a:solidFill>
              </a:rPr>
              <a:t>Breaking waves erode a notch at the base of the cliff</a:t>
            </a:r>
          </a:p>
          <a:p>
            <a:pPr marL="285750" indent="-285750" algn="l">
              <a:spcBef>
                <a:spcPts val="0"/>
              </a:spcBef>
              <a:spcAft>
                <a:spcPts val="600"/>
              </a:spcAft>
              <a:buFont typeface="Arial" panose="020B0604020202020204" pitchFamily="34" charset="0"/>
              <a:buChar char="•"/>
            </a:pPr>
            <a:r>
              <a:rPr lang="en-GB" sz="1400" dirty="0">
                <a:solidFill>
                  <a:srgbClr val="005D9D"/>
                </a:solidFill>
              </a:rPr>
              <a:t>As the notch become bigger, the overhanging cliff collapses causing the cliff-line to retreat</a:t>
            </a:r>
          </a:p>
          <a:p>
            <a:pPr marL="285750" indent="-285750" algn="l">
              <a:spcBef>
                <a:spcPts val="0"/>
              </a:spcBef>
              <a:spcAft>
                <a:spcPts val="600"/>
              </a:spcAft>
              <a:buFont typeface="Arial" panose="020B0604020202020204" pitchFamily="34" charset="0"/>
              <a:buChar char="•"/>
            </a:pPr>
            <a:r>
              <a:rPr lang="en-GB" sz="1400" dirty="0">
                <a:solidFill>
                  <a:srgbClr val="005D9D"/>
                </a:solidFill>
              </a:rPr>
              <a:t>As the cliff retreats, a rocky wave-cut platform is left behind</a:t>
            </a:r>
          </a:p>
        </p:txBody>
      </p:sp>
      <p:pic>
        <p:nvPicPr>
          <p:cNvPr id="6" name="Picture 5">
            <a:extLst>
              <a:ext uri="{FF2B5EF4-FFF2-40B4-BE49-F238E27FC236}">
                <a16:creationId xmlns:a16="http://schemas.microsoft.com/office/drawing/2014/main" id="{3E3767EF-0F99-4C2E-A27B-8B73E63B67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49" y="232840"/>
            <a:ext cx="2847311" cy="2135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oastal Processes 3: Cliff Retreat and Wave-cut platform - Teleskola">
            <a:extLst>
              <a:ext uri="{FF2B5EF4-FFF2-40B4-BE49-F238E27FC236}">
                <a16:creationId xmlns:a16="http://schemas.microsoft.com/office/drawing/2014/main" id="{32F2CE92-4176-4B7E-8C2A-7FF51840C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9" y="2450306"/>
            <a:ext cx="4602391" cy="25888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6B24020-8DC2-4E2E-8D18-36A1EFD14E34}"/>
              </a:ext>
            </a:extLst>
          </p:cNvPr>
          <p:cNvSpPr/>
          <p:nvPr/>
        </p:nvSpPr>
        <p:spPr>
          <a:xfrm>
            <a:off x="3010753" y="1436328"/>
            <a:ext cx="1561247"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hlinkClick r:id="rId6"/>
              </a:rPr>
              <a:t>https://teleskola.mt/coastal-processes-3-cliff-retreat-and-wave-cut-platform/</a:t>
            </a:r>
            <a:r>
              <a:rPr lang="en-GB" sz="1200" dirty="0"/>
              <a:t> </a:t>
            </a:r>
          </a:p>
        </p:txBody>
      </p:sp>
      <p:sp>
        <p:nvSpPr>
          <p:cNvPr id="2" name="Slide Number Placeholder 1">
            <a:extLst>
              <a:ext uri="{FF2B5EF4-FFF2-40B4-BE49-F238E27FC236}">
                <a16:creationId xmlns:a16="http://schemas.microsoft.com/office/drawing/2014/main" id="{2645F286-0911-F5C9-54F3-ADE7F72B6F89}"/>
              </a:ext>
            </a:extLst>
          </p:cNvPr>
          <p:cNvSpPr>
            <a:spLocks noGrp="1"/>
          </p:cNvSpPr>
          <p:nvPr>
            <p:ph type="sldNum" sz="quarter" idx="12"/>
          </p:nvPr>
        </p:nvSpPr>
        <p:spPr/>
        <p:txBody>
          <a:bodyPr/>
          <a:lstStyle/>
          <a:p>
            <a:fld id="{93F80316-398B-6E45-A9FA-73C4A50D54EA}" type="slidenum">
              <a:rPr lang="en-US" smtClean="0"/>
              <a:t>8</a:t>
            </a:fld>
            <a:endParaRPr lang="en-US"/>
          </a:p>
        </p:txBody>
      </p:sp>
    </p:spTree>
    <p:extLst>
      <p:ext uri="{BB962C8B-B14F-4D97-AF65-F5344CB8AC3E}">
        <p14:creationId xmlns:p14="http://schemas.microsoft.com/office/powerpoint/2010/main" val="3120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957233" y="4474634"/>
            <a:ext cx="3771900" cy="444500"/>
          </a:xfrm>
          <a:prstGeom prst="rect">
            <a:avLst/>
          </a:prstGeom>
        </p:spPr>
      </p:pic>
      <p:sp>
        <p:nvSpPr>
          <p:cNvPr id="9" name="Subtitle 2"/>
          <p:cNvSpPr txBox="1">
            <a:spLocks/>
          </p:cNvSpPr>
          <p:nvPr/>
        </p:nvSpPr>
        <p:spPr>
          <a:xfrm>
            <a:off x="427765" y="0"/>
            <a:ext cx="8337565" cy="1058333"/>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b="1" dirty="0">
                <a:solidFill>
                  <a:srgbClr val="62BAB7"/>
                </a:solidFill>
              </a:rPr>
              <a:t>Landscape change – the river </a:t>
            </a:r>
            <a:endParaRPr lang="en-GB" dirty="0">
              <a:solidFill>
                <a:srgbClr val="62BAB7"/>
              </a:solidFill>
            </a:endParaRPr>
          </a:p>
        </p:txBody>
      </p:sp>
      <p:pic>
        <p:nvPicPr>
          <p:cNvPr id="12" name="Picture 11"/>
          <p:cNvPicPr>
            <a:picLocks noChangeAspect="1"/>
          </p:cNvPicPr>
          <p:nvPr/>
        </p:nvPicPr>
        <p:blipFill>
          <a:blip r:embed="rId3"/>
          <a:stretch>
            <a:fillRect/>
          </a:stretch>
        </p:blipFill>
        <p:spPr>
          <a:xfrm>
            <a:off x="0" y="1027849"/>
            <a:ext cx="9168547" cy="3364802"/>
          </a:xfrm>
          <a:prstGeom prst="rect">
            <a:avLst/>
          </a:prstGeom>
        </p:spPr>
      </p:pic>
      <p:sp>
        <p:nvSpPr>
          <p:cNvPr id="8" name="Subtitle 2"/>
          <p:cNvSpPr txBox="1">
            <a:spLocks/>
          </p:cNvSpPr>
          <p:nvPr/>
        </p:nvSpPr>
        <p:spPr>
          <a:xfrm>
            <a:off x="4763120" y="1077843"/>
            <a:ext cx="4073699" cy="1058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Under these conditions, water spills over the banks to form a huge shallow lake. Sediment (alluvium) is deposited and, after many years, a wide and flat floodplain is formed.</a:t>
            </a:r>
          </a:p>
        </p:txBody>
      </p:sp>
      <p:pic>
        <p:nvPicPr>
          <p:cNvPr id="6" name="Picture 5">
            <a:extLst>
              <a:ext uri="{FF2B5EF4-FFF2-40B4-BE49-F238E27FC236}">
                <a16:creationId xmlns:a16="http://schemas.microsoft.com/office/drawing/2014/main" id="{ED0D7E07-D2F3-4B21-BD18-0EBCE4477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504" y="2022772"/>
            <a:ext cx="2590929" cy="19691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8500207F-5687-49FD-B168-C3CE13AB0313}"/>
              </a:ext>
            </a:extLst>
          </p:cNvPr>
          <p:cNvSpPr txBox="1">
            <a:spLocks/>
          </p:cNvSpPr>
          <p:nvPr/>
        </p:nvSpPr>
        <p:spPr>
          <a:xfrm>
            <a:off x="414867" y="4059338"/>
            <a:ext cx="3929459" cy="1058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GB" sz="1400" dirty="0">
                <a:solidFill>
                  <a:srgbClr val="005D9D"/>
                </a:solidFill>
              </a:rPr>
              <a:t>Flooding is a common occurrence in the Lower Otter. This photo shows flooding in March 2018 following a period of heavy rain.</a:t>
            </a:r>
          </a:p>
        </p:txBody>
      </p:sp>
      <p:sp>
        <p:nvSpPr>
          <p:cNvPr id="11" name="Rectangle 10">
            <a:extLst>
              <a:ext uri="{FF2B5EF4-FFF2-40B4-BE49-F238E27FC236}">
                <a16:creationId xmlns:a16="http://schemas.microsoft.com/office/drawing/2014/main" id="{8640027C-0D67-462B-B3BA-0738E2C0802A}"/>
              </a:ext>
            </a:extLst>
          </p:cNvPr>
          <p:cNvSpPr/>
          <p:nvPr/>
        </p:nvSpPr>
        <p:spPr>
          <a:xfrm>
            <a:off x="5598543" y="3959429"/>
            <a:ext cx="2402116" cy="2616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hlinkClick r:id="rId5"/>
              </a:rPr>
              <a:t>http://hotcore.info/kareff-05079.html</a:t>
            </a:r>
            <a:r>
              <a:rPr lang="en-GB" sz="1100" dirty="0"/>
              <a:t> </a:t>
            </a:r>
          </a:p>
        </p:txBody>
      </p:sp>
      <p:pic>
        <p:nvPicPr>
          <p:cNvPr id="13" name="Picture 12">
            <a:extLst>
              <a:ext uri="{FF2B5EF4-FFF2-40B4-BE49-F238E27FC236}">
                <a16:creationId xmlns:a16="http://schemas.microsoft.com/office/drawing/2014/main" id="{AC751517-91D7-44E5-B881-B3F93C293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053" y="1296097"/>
            <a:ext cx="3871830" cy="25750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40B9558D-8165-EC11-B799-D4C21C379CA4}"/>
              </a:ext>
            </a:extLst>
          </p:cNvPr>
          <p:cNvSpPr>
            <a:spLocks noGrp="1"/>
          </p:cNvSpPr>
          <p:nvPr>
            <p:ph type="sldNum" sz="quarter" idx="12"/>
          </p:nvPr>
        </p:nvSpPr>
        <p:spPr/>
        <p:txBody>
          <a:bodyPr/>
          <a:lstStyle/>
          <a:p>
            <a:fld id="{93F80316-398B-6E45-A9FA-73C4A50D54EA}" type="slidenum">
              <a:rPr lang="en-US" smtClean="0"/>
              <a:t>9</a:t>
            </a:fld>
            <a:endParaRPr lang="en-US"/>
          </a:p>
        </p:txBody>
      </p:sp>
    </p:spTree>
    <p:extLst>
      <p:ext uri="{BB962C8B-B14F-4D97-AF65-F5344CB8AC3E}">
        <p14:creationId xmlns:p14="http://schemas.microsoft.com/office/powerpoint/2010/main" val="1677920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1645</Words>
  <Application>Microsoft Office PowerPoint</Application>
  <PresentationFormat>On-screen Show (16:9)</PresentationFormat>
  <Paragraphs>149</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 Creative Studio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dc:creator>
  <cp:lastModifiedBy>Kendal Archer</cp:lastModifiedBy>
  <cp:revision>164</cp:revision>
  <cp:lastPrinted>2022-06-27T09:41:16Z</cp:lastPrinted>
  <dcterms:created xsi:type="dcterms:W3CDTF">2021-03-12T12:04:44Z</dcterms:created>
  <dcterms:modified xsi:type="dcterms:W3CDTF">2022-06-27T09:47:01Z</dcterms:modified>
</cp:coreProperties>
</file>