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8" r:id="rId2"/>
    <p:sldId id="344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45" r:id="rId22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9D"/>
    <a:srgbClr val="62BAB7"/>
    <a:srgbClr val="A3A936"/>
    <a:srgbClr val="858666"/>
    <a:srgbClr val="8C922B"/>
    <a:srgbClr val="826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A52EB-2D46-4B40-A1F9-2AC06B5E3548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712FB-D7EA-4F99-8DA2-B31584E62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40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838E-1509-4EC8-A9A3-E75385AD97C3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7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8824-91E9-4E35-A561-DEF5EB35CC8B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2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189A-2A78-4393-80BE-78824180E5F1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5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E147-FEC7-4BC9-9E25-81062486A33F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FFAD-4E87-401B-9B3C-5C11BB63B798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5AFF2-DD66-4839-B86C-F5363AF64BEC}" type="datetime1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C712-58E3-441C-A60A-9D84811830D8}" type="datetime1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6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74A5-825A-4B5D-B2A5-3DC9E8E45352}" type="datetime1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4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DBFC-2712-4169-882A-1C43732412EF}" type="datetime1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9731-7FB2-4307-9731-DF725AF4644D}" type="datetime1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9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A89A-8C24-4DF2-9FED-838F2A5007B4}" type="datetime1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228D0-3D66-4983-9EBC-A923606D4328}" type="datetime1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Coastal_management#/media/File:Fivepolicies.sv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Coastal_management#/media/File:Fivepolicies.sv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countrymaps.com/map/towns/great_britain/117061762/" TargetMode="External"/><Relationship Id="rId5" Type="http://schemas.openxmlformats.org/officeDocument/2006/relationships/hyperlink" Target="https://wrt.org.uk/project/river-otter-sid/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acco-interreg.com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riverotterfisheriesassociation.org/maps-of-the-river-otter-catchm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hyperlink" Target="https://en.wikipedia.org/wiki/River_Otter,_Devon#/media/File:River_Otter_Devon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v.uk/government/news/environment-agency-submits-final-plans-for-otter-valley-project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s://www.exmouthjournal.co.uk/news/warning-to-motorists-as-roads-severely-flooded-near-exmouth-578034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00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28663" y="765837"/>
            <a:ext cx="7565231" cy="211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4400" b="1" dirty="0">
                <a:solidFill>
                  <a:schemeClr val="bg1"/>
                </a:solidFill>
              </a:rPr>
              <a:t>Managed coastal realignment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bg1"/>
                </a:solidFill>
              </a:rPr>
              <a:t>Lower Otter, Devon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2" y="4229100"/>
            <a:ext cx="5144804" cy="599253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6106881-6151-44AA-A928-56C24ACB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14" y="4052664"/>
            <a:ext cx="2735984" cy="9521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E27005-0410-AFCE-266C-3028B1CE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0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>
                <a:solidFill>
                  <a:srgbClr val="62BAB7"/>
                </a:solidFill>
              </a:rPr>
              <a:t>Embankment repairs following the 2018 flood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57147F-DEE2-4C89-99F2-CB21325F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58" y="1162051"/>
            <a:ext cx="5147283" cy="3860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B21798-E104-5DEC-5CA2-24A7172E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What are the generic options?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5" y="8893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842001" y="1108633"/>
            <a:ext cx="4887132" cy="331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Do nothing </a:t>
            </a:r>
            <a:r>
              <a:rPr lang="en-GB" sz="1400" dirty="0">
                <a:solidFill>
                  <a:srgbClr val="005D9D"/>
                </a:solidFill>
              </a:rPr>
              <a:t>– this involves . . . . doing nothing! The coastline is allowed to adapt naturally to the changing climate. Erosion and flooding will occur.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Managed realignment </a:t>
            </a:r>
            <a:r>
              <a:rPr lang="en-GB" sz="1400" dirty="0">
                <a:solidFill>
                  <a:srgbClr val="005D9D"/>
                </a:solidFill>
              </a:rPr>
              <a:t>- the coastline is managed to adapt to new conditions. Property is relocated.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Hold the line </a:t>
            </a:r>
            <a:r>
              <a:rPr lang="en-GB" sz="1400" dirty="0">
                <a:solidFill>
                  <a:srgbClr val="005D9D"/>
                </a:solidFill>
              </a:rPr>
              <a:t>- coastal defences such as sea walls ‘hold the line’ of the coast.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Move seaward </a:t>
            </a:r>
            <a:r>
              <a:rPr lang="en-GB" sz="1400" dirty="0">
                <a:solidFill>
                  <a:srgbClr val="005D9D"/>
                </a:solidFill>
              </a:rPr>
              <a:t>- coastal management advances the coastline to provide enhanced protection of valuable land/property.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Limited intervention </a:t>
            </a:r>
            <a:r>
              <a:rPr lang="en-GB" sz="1400" dirty="0">
                <a:solidFill>
                  <a:srgbClr val="005D9D"/>
                </a:solidFill>
              </a:rPr>
              <a:t>- reduces the impact of changing conditions.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238099" y="4442951"/>
            <a:ext cx="42838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4"/>
              </a:rPr>
              <a:t>https://en.wikipedia.org/wiki/Coastal_management#/media/File:Fivepolicies.svg</a:t>
            </a:r>
            <a:r>
              <a:rPr lang="en-GB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85CF5-9C4E-43F2-A790-F616F122A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/>
        </p:blipFill>
        <p:spPr bwMode="auto">
          <a:xfrm>
            <a:off x="238099" y="1108633"/>
            <a:ext cx="3463331" cy="286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CEB30-B001-BB2A-B41E-FB139253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2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What were the options for the Lower Otter?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5" y="8893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842001" y="1108633"/>
            <a:ext cx="4887132" cy="331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5D9D"/>
                </a:solidFill>
              </a:rPr>
              <a:t>For the Lower Otter, three options were identified: 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Do nothing – </a:t>
            </a:r>
            <a:r>
              <a:rPr lang="en-GB" sz="1400" dirty="0">
                <a:solidFill>
                  <a:srgbClr val="005D9D"/>
                </a:solidFill>
              </a:rPr>
              <a:t>the embankments were constructed 200 years ago when the river was straightened. There is an increasing risk that they could fail leading to widespread flooding.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Hold the line – </a:t>
            </a:r>
            <a:r>
              <a:rPr lang="en-GB" sz="1400" dirty="0">
                <a:solidFill>
                  <a:srgbClr val="005D9D"/>
                </a:solidFill>
              </a:rPr>
              <a:t>new defences are expensive to build and usually only appropriate when defending high value property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>
                <a:solidFill>
                  <a:srgbClr val="005D9D"/>
                </a:solidFill>
              </a:rPr>
              <a:t>Managed realignment –</a:t>
            </a:r>
            <a:r>
              <a:rPr lang="en-GB" sz="1400" dirty="0">
                <a:solidFill>
                  <a:srgbClr val="005D9D"/>
                </a:solidFill>
              </a:rPr>
              <a:t> working with natural processes, the shoreline and habitats are allowed to evolve naturally through careful management, securing the best possible benefits for people and wildlife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238099" y="4442951"/>
            <a:ext cx="42838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4"/>
              </a:rPr>
              <a:t>https://en.wikipedia.org/wiki/Coastal_management#/media/File:Fivepolicies.svg</a:t>
            </a:r>
            <a:r>
              <a:rPr lang="en-GB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85CF5-9C4E-43F2-A790-F616F122A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/>
        </p:blipFill>
        <p:spPr bwMode="auto">
          <a:xfrm>
            <a:off x="238099" y="1108633"/>
            <a:ext cx="3463331" cy="286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227090-A6F8-4321-B768-CBFD0B8D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6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What was the decision?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7765" y="1143721"/>
            <a:ext cx="8459060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5D9D"/>
                </a:solidFill>
              </a:rPr>
              <a:t>In 2012, the landowner Clinton Devon Estates and a broad range of stakeholders decided to tackle the long-term challenges associated with climate change.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5D9D"/>
                </a:solidFill>
              </a:rPr>
              <a:t>In the period 2012-2015, the social and economic implications of the three options (‘Do Nothing’, ‘Hold the Line’ and ‘Managed realignment’) were considered. Detailed site investigations were conducted (flood risk, groundwater and landfill).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5D9D"/>
                </a:solidFill>
              </a:rPr>
              <a:t>In 2015, the decision was made to adopt the managed realignment option: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Managed realignment is less costly than building new defences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‘Do nothing’ would create uncertainty and anxiety for local people who would simply have to wait for the embankments to fail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Managed realignment can safeguard and improve public access and wildlife habitats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819C4-E9C1-8FC8-3072-DF326971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9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outline plan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9" y="1179441"/>
            <a:ext cx="4293342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Controlled breaching of the old embankments will restore the floodplain of the River Otter.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The farmland and old Budleigh Salterton cricket ground will be allowed to flood at high tide. This land will transition to become important mudflats and saltmarsh for wading birds.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The Budleigh Salterton cricket ground will be relocated elsewhere and will no longer be threatened by flooding.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The total cost is estimated to be £12m. £8.5m will come from the European Interreg France (Channel) England Programme. Other funding will come from the Environment Agency and Clinton Devon Estates which owns the land.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F0D48C3-2EDA-4217-AEB4-A60FEAAB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14990"/>
          <a:stretch/>
        </p:blipFill>
        <p:spPr bwMode="auto">
          <a:xfrm>
            <a:off x="449198" y="1140783"/>
            <a:ext cx="4022791" cy="29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AEA15-F7D0-7673-C90C-F20B35D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aims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4436837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Stabilising the former domestic refuse tip to protect against future erosion.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Working with Budleigh Salterton Cricket Club to find a more sustainable site which is less prone to flooding.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Provision of new education and interpretation facilities.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An increased area of rare inter-tidal habitats with significant biodiversity benefits, including for birdlife.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Working with tenant farmers to adjust existing land use, allowing  livelihoods to be secured, water quality to improve and biodiversity to increase.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04DAD8-E066-447D-9A13-D63127A9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13" y="3608220"/>
            <a:ext cx="4258813" cy="14417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40CBABA-8797-4CE2-9C2C-AC03EF1BEAC7}"/>
              </a:ext>
            </a:extLst>
          </p:cNvPr>
          <p:cNvSpPr txBox="1">
            <a:spLocks/>
          </p:cNvSpPr>
          <p:nvPr/>
        </p:nvSpPr>
        <p:spPr>
          <a:xfrm>
            <a:off x="200699" y="2710250"/>
            <a:ext cx="4127796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Maintain and secure existing public footpaths. including part of the nationally important South West Coast Path (via the footbridge over the breach).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Secure vehicle access for local residents and businesses, by raising roads or bridges.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Reconnecting the river to its floodplain, allowing it to flood and drain naturally by breaching the embankments.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Bridges spanning the breaches will allow continued public access.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A93CB-9434-48BE-AF2B-2B605A63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8" y="1179441"/>
            <a:ext cx="4127796" cy="1397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0828F-9269-5FED-FD19-7B027C9A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timeline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3909325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2021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Clearance of vegetation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Construction of new bridge foundations, road embankments and footpath raising</a:t>
            </a:r>
          </a:p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2022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Completion and surfacing of roads, bridges and footpaths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Diversion of services (water, electricity, sewage)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Removal of cricket club</a:t>
            </a:r>
          </a:p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2023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Completion of old landfill cover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Controlled breaching of embankments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Landscaping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2D8CB-6CBB-45D5-9148-722DB31F48C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5" y="1237499"/>
            <a:ext cx="3726154" cy="247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5695FD-17E4-46B2-9D16-D37AA6BB96F3}"/>
              </a:ext>
            </a:extLst>
          </p:cNvPr>
          <p:cNvCxnSpPr>
            <a:cxnSpLocks/>
          </p:cNvCxnSpPr>
          <p:nvPr/>
        </p:nvCxnSpPr>
        <p:spPr>
          <a:xfrm>
            <a:off x="8369689" y="1140316"/>
            <a:ext cx="23248" cy="2786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C23F99-1A75-E48E-A990-07272563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2600" b="1" dirty="0">
                <a:solidFill>
                  <a:srgbClr val="62BAB7"/>
                </a:solidFill>
              </a:rPr>
              <a:t>Managed realignment – actions</a:t>
            </a:r>
            <a:endParaRPr lang="en-GB" sz="26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3909325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300" dirty="0">
                <a:solidFill>
                  <a:srgbClr val="005D9D"/>
                </a:solidFill>
              </a:rPr>
              <a:t>The map alongside illustrates some of the actions and works that form part of the realignment project. Notice: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The lower Otter floodplain will be restored to its full width increasing its natural capacity for flooding at high tide.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River flooding (due to more extreme future rainfall events) is accommodated to prevent it ponding-up behind embankments.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Raising of bridges, roads and footpaths to protect from flooding.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Benefits to wildlife by the creation of intertidal habitats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56671-37E0-4C6C-8765-3F5BB3573139}"/>
              </a:ext>
            </a:extLst>
          </p:cNvPr>
          <p:cNvPicPr/>
          <p:nvPr/>
        </p:nvPicPr>
        <p:blipFill rotWithShape="1">
          <a:blip r:embed="rId4"/>
          <a:srcRect t="2120" b="1492"/>
          <a:stretch/>
        </p:blipFill>
        <p:spPr bwMode="auto">
          <a:xfrm>
            <a:off x="620647" y="263118"/>
            <a:ext cx="3116899" cy="465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74564-6A0F-6E31-C589-9B99F0E5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2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vision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164930" y="1179441"/>
            <a:ext cx="3771900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photograph is a view across the River Otter floodplain looking towards  the south-east.</a:t>
            </a:r>
          </a:p>
          <a:p>
            <a:pPr algn="l">
              <a:spcBef>
                <a:spcPts val="0"/>
              </a:spcBef>
            </a:pPr>
            <a:endParaRPr lang="en-GB" sz="140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artist’s sketch visualises the view in years to come after the breach.</a:t>
            </a:r>
          </a:p>
          <a:p>
            <a:pPr algn="l">
              <a:spcBef>
                <a:spcPts val="0"/>
              </a:spcBef>
            </a:pPr>
            <a:endParaRPr lang="en-GB" sz="140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It shows mudflats and saltmarsh with a new footbridge carrying the South West Coast Path over the embankment Breach.</a:t>
            </a:r>
          </a:p>
          <a:p>
            <a:pPr algn="l">
              <a:spcBef>
                <a:spcPts val="0"/>
              </a:spcBef>
            </a:pPr>
            <a:endParaRPr lang="en-GB" sz="140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next slide illustrates the evolution of the Lower Otter and shows how coastal realignment restores the natural  floodplain.</a:t>
            </a:r>
          </a:p>
          <a:p>
            <a:pPr algn="l">
              <a:spcBef>
                <a:spcPts val="0"/>
              </a:spcBef>
            </a:pPr>
            <a:endParaRPr lang="en-GB" sz="1300" dirty="0">
              <a:solidFill>
                <a:srgbClr val="005D9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B5AE20-4A8F-4DFB-834D-C6906172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31265" r="24322" b="40885"/>
          <a:stretch/>
        </p:blipFill>
        <p:spPr bwMode="auto">
          <a:xfrm>
            <a:off x="233511" y="1179441"/>
            <a:ext cx="4363036" cy="1309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58A91-EA23-4EDB-97D8-E73AECD64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7" t="32222" r="24643" b="41102"/>
          <a:stretch/>
        </p:blipFill>
        <p:spPr bwMode="auto">
          <a:xfrm>
            <a:off x="238652" y="2695298"/>
            <a:ext cx="4357895" cy="1268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F0547-23D6-5E36-5DF0-F9AC789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3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74"/>
            <a:ext cx="9168547" cy="4844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FB072-9650-49B7-9C6B-8BB336C3C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7560" r="11334" b="3882"/>
          <a:stretch/>
        </p:blipFill>
        <p:spPr bwMode="auto">
          <a:xfrm>
            <a:off x="1375309" y="453450"/>
            <a:ext cx="6393382" cy="45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D8282-5707-7C1E-765E-DEA4E031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The River Otter, South Devon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943350" y="1196421"/>
            <a:ext cx="4785783" cy="322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River Otter is a small river that flows from its source in the </a:t>
            </a:r>
            <a:r>
              <a:rPr lang="en-GB" sz="1400" dirty="0" err="1">
                <a:solidFill>
                  <a:srgbClr val="005D9D"/>
                </a:solidFill>
              </a:rPr>
              <a:t>Blackdown</a:t>
            </a:r>
            <a:r>
              <a:rPr lang="en-GB" sz="1400" dirty="0">
                <a:solidFill>
                  <a:srgbClr val="005D9D"/>
                </a:solidFill>
              </a:rPr>
              <a:t> Hills (Somerset) south to the English Channel coast at Budleigh Salterton (Devon).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river’s length is 44km (27 miles).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river flows through a rural farming landscape, with small cattle, sheep and dairy farms.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Otter Estuary Nature Reserve is a Site of Special Scientific Interest (SSSI) consisting of saltmarsh and mudflats.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Once extinct, the River Otter is England’s only river with a breeding population of beavers.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GB" sz="1400" dirty="0"/>
          </a:p>
        </p:txBody>
      </p:sp>
      <p:pic>
        <p:nvPicPr>
          <p:cNvPr id="6" name="Picture 5" descr="River Otter &amp;amp; Sid - Westcountry Rivers Trust">
            <a:extLst>
              <a:ext uri="{FF2B5EF4-FFF2-40B4-BE49-F238E27FC236}">
                <a16:creationId xmlns:a16="http://schemas.microsoft.com/office/drawing/2014/main" id="{570ADFFE-AC9B-4289-9175-F02CCDB7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1" y="1196421"/>
            <a:ext cx="3286432" cy="32864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872027-388A-4E7A-9FC7-9F1AFD08B8B5}"/>
              </a:ext>
            </a:extLst>
          </p:cNvPr>
          <p:cNvSpPr/>
          <p:nvPr/>
        </p:nvSpPr>
        <p:spPr>
          <a:xfrm>
            <a:off x="399189" y="4530739"/>
            <a:ext cx="301761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5"/>
              </a:rPr>
              <a:t>https://wrt.org.uk/project/river-otter-sid/</a:t>
            </a:r>
            <a:r>
              <a:rPr lang="en-GB" sz="12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395261" y="4727963"/>
            <a:ext cx="488713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6"/>
              </a:rPr>
              <a:t>https://www.freecountrymaps.com/map/towns/great_britain/117061762/</a:t>
            </a:r>
            <a:r>
              <a:rPr lang="en-GB" sz="12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8C824-DC99-8B32-8B2E-793F3489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7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costs and benefits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4436837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rgbClr val="005D9D"/>
                </a:solidFill>
              </a:rPr>
              <a:t>Benefits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Creation of natural habitats (mudflats, saltmarsh, reedbeds) which will increase biodiversity and provide nesting and over-wintering grounds for birds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Sustainable management of the floodplain to address climate change (higher sea levels, increased storminess and higher rainfall events)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Increased resilience to flooding of infrastructure (e.g. raising roads, bridges and footpaths)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Relocation of Budleigh Salterton cricket club to non-flood prone location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Increased amenity value particularly during the winter ‘off-season’ months by attracting birders and thereby boosting the local economy.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40CBABA-8797-4CE2-9C2C-AC03EF1BEAC7}"/>
              </a:ext>
            </a:extLst>
          </p:cNvPr>
          <p:cNvSpPr txBox="1">
            <a:spLocks/>
          </p:cNvSpPr>
          <p:nvPr/>
        </p:nvSpPr>
        <p:spPr>
          <a:xfrm>
            <a:off x="344192" y="1166014"/>
            <a:ext cx="4127796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rgbClr val="005D9D"/>
                </a:solidFill>
              </a:rPr>
              <a:t>Costs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The total cost is £12m of which £8.5m is European funded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Relocation of Budleigh Salterton cricket ground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Loss of farmland currently used for grazing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Disruption to local people and businesses during construction (roads, bridges, etc)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Remedial action required to secure old landfill site and prevent future contamination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Disruption to walkers caused by closure and re-routing of footpaths during works.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19307-7B96-52FA-549D-35E9B0F0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9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2629"/>
            <a:ext cx="91440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58644-7660-420A-876C-E0411593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2" y="4229100"/>
            <a:ext cx="5144804" cy="599253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2C73B05-B24F-48D4-BF7E-B3460F453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368" y="4042175"/>
            <a:ext cx="3140833" cy="1093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95E674-9A86-4622-9E1D-42E8313B4EEA}"/>
              </a:ext>
            </a:extLst>
          </p:cNvPr>
          <p:cNvSpPr txBox="1"/>
          <p:nvPr/>
        </p:nvSpPr>
        <p:spPr>
          <a:xfrm>
            <a:off x="1606923" y="1925419"/>
            <a:ext cx="593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visit </a:t>
            </a:r>
            <a:r>
              <a:rPr lang="en-GB" dirty="0">
                <a:hlinkClick r:id="rId5"/>
              </a:rPr>
              <a:t>www.pacco-interreg.com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60BE5-7C04-B845-5835-FE87575B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River Otter drainage basin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842001" y="1108633"/>
            <a:ext cx="4887132" cy="331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River Otter drains an area of about 230 square km.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There is a high drainage density with many short tributaries joining the main river. This promotes rapid runoff and contributes to the risk of flooding.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Much of the Lower Otter valley is flat and low-lying. It is prone to flooding (2018, 2021) when extreme rainfall events trigger high runoff from the headwaters.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238098" y="4442951"/>
            <a:ext cx="488713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4"/>
              </a:rPr>
              <a:t>https://www.riverotterfisheriesassociation.org/maps-of-the-river-otter-catchment</a:t>
            </a:r>
            <a:r>
              <a:rPr lang="en-GB" sz="12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AFBE8-7041-423A-96E1-C7566290A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18441" r="35211" b="5074"/>
          <a:stretch/>
        </p:blipFill>
        <p:spPr bwMode="auto">
          <a:xfrm>
            <a:off x="1190849" y="1113818"/>
            <a:ext cx="2292993" cy="3268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DFD71-B5CA-4A8D-A3DE-EA009AD5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831905"/>
            <a:ext cx="2073096" cy="1378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0D86953B-5396-4E3B-9DA4-E8E82F221017}"/>
              </a:ext>
            </a:extLst>
          </p:cNvPr>
          <p:cNvSpPr txBox="1"/>
          <p:nvPr/>
        </p:nvSpPr>
        <p:spPr>
          <a:xfrm>
            <a:off x="5131173" y="3282627"/>
            <a:ext cx="1533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rgbClr val="005D9D"/>
                </a:solidFill>
              </a:rPr>
              <a:t>Budleigh</a:t>
            </a:r>
            <a:r>
              <a:rPr lang="en-GB" sz="1400" dirty="0">
                <a:solidFill>
                  <a:srgbClr val="005D9D"/>
                </a:solidFill>
              </a:rPr>
              <a:t> </a:t>
            </a:r>
            <a:r>
              <a:rPr lang="en-GB" sz="1400" dirty="0" err="1">
                <a:solidFill>
                  <a:srgbClr val="005D9D"/>
                </a:solidFill>
              </a:rPr>
              <a:t>Salterton</a:t>
            </a:r>
            <a:endParaRPr lang="en-GB" sz="1400" dirty="0">
              <a:solidFill>
                <a:srgbClr val="005D9D"/>
              </a:solidFill>
            </a:endParaRPr>
          </a:p>
          <a:p>
            <a:r>
              <a:rPr lang="en-GB" sz="1400" dirty="0">
                <a:solidFill>
                  <a:srgbClr val="005D9D"/>
                </a:solidFill>
              </a:rPr>
              <a:t>Cricket Clubhouse</a:t>
            </a:r>
          </a:p>
          <a:p>
            <a:r>
              <a:rPr lang="en-GB" sz="1400" dirty="0">
                <a:solidFill>
                  <a:srgbClr val="005D9D"/>
                </a:solidFill>
              </a:rPr>
              <a:t>(2018)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2EF11-AC8D-F346-FDD7-758DC79FCEE2}"/>
              </a:ext>
            </a:extLst>
          </p:cNvPr>
          <p:cNvCxnSpPr/>
          <p:nvPr/>
        </p:nvCxnSpPr>
        <p:spPr>
          <a:xfrm>
            <a:off x="2662518" y="4075307"/>
            <a:ext cx="4101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B9F2C19-7635-44C6-7282-656588D0F226}"/>
              </a:ext>
            </a:extLst>
          </p:cNvPr>
          <p:cNvSpPr txBox="1"/>
          <p:nvPr/>
        </p:nvSpPr>
        <p:spPr>
          <a:xfrm>
            <a:off x="2662518" y="3874911"/>
            <a:ext cx="478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 km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520BD-DE15-3287-AE96-D639B31E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5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The Lower Otter estuary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114925" y="1231200"/>
            <a:ext cx="3614208" cy="3191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Lower Otter Estuary is a very special place.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It is home to local people and businesses.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It provides habitats for a wide variety of breeding and wintering bird species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It is enjoyed by tens of thousands of visitors each year.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However, the estuary faces growing challenges due to climate change such as rising sea levels and more extreme storms and rainfall events.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414867" y="4228636"/>
            <a:ext cx="440687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4"/>
              </a:rPr>
              <a:t>https://en.wikipedia.org/wiki/River_Otter,_Devon#/media/File:River_Otter_Devon.jpg</a:t>
            </a:r>
            <a:r>
              <a:rPr lang="en-GB" sz="12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B710-F9F0-4AAE-B580-086D9EA1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5" y="1260313"/>
            <a:ext cx="4393978" cy="2930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30B79-7A5B-482D-B277-02920DA1F277}"/>
              </a:ext>
            </a:extLst>
          </p:cNvPr>
          <p:cNvSpPr txBox="1"/>
          <p:nvPr/>
        </p:nvSpPr>
        <p:spPr>
          <a:xfrm>
            <a:off x="550069" y="1800225"/>
            <a:ext cx="216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River Otter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7B0A3-4FAA-4F39-BCE8-9487D59FE959}"/>
              </a:ext>
            </a:extLst>
          </p:cNvPr>
          <p:cNvSpPr txBox="1"/>
          <p:nvPr/>
        </p:nvSpPr>
        <p:spPr>
          <a:xfrm>
            <a:off x="3084952" y="2169557"/>
            <a:ext cx="216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Sandstone cliffs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13BC5-4DE3-4F57-BDCF-F471EDCA6334}"/>
              </a:ext>
            </a:extLst>
          </p:cNvPr>
          <p:cNvSpPr txBox="1"/>
          <p:nvPr/>
        </p:nvSpPr>
        <p:spPr>
          <a:xfrm>
            <a:off x="1060178" y="3232142"/>
            <a:ext cx="216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Saltmarsh and mudflats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75B3D-495B-4E1E-B3AD-C15275E69BD1}"/>
              </a:ext>
            </a:extLst>
          </p:cNvPr>
          <p:cNvSpPr txBox="1"/>
          <p:nvPr/>
        </p:nvSpPr>
        <p:spPr>
          <a:xfrm>
            <a:off x="3730261" y="3004104"/>
            <a:ext cx="2328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Shingle ridge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AF3B72-647D-423C-BC96-FE15334CC3D9}"/>
              </a:ext>
            </a:extLst>
          </p:cNvPr>
          <p:cNvCxnSpPr>
            <a:cxnSpLocks/>
          </p:cNvCxnSpPr>
          <p:nvPr/>
        </p:nvCxnSpPr>
        <p:spPr>
          <a:xfrm>
            <a:off x="1328737" y="2087088"/>
            <a:ext cx="303610" cy="97106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CDD89A-ECF1-43DA-99F2-03579ECA5C99}"/>
              </a:ext>
            </a:extLst>
          </p:cNvPr>
          <p:cNvCxnSpPr/>
          <p:nvPr/>
        </p:nvCxnSpPr>
        <p:spPr>
          <a:xfrm>
            <a:off x="4088606" y="2641996"/>
            <a:ext cx="92870" cy="33757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4400B-C003-DF0D-B13B-EE380103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5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Adaptation to climate change: the issue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028804" y="1179441"/>
            <a:ext cx="3929459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Two hundred years ago, embankments were constructed to reclaim land for agriculture.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embankments (see photo) are no longer effective and are in danger of being breached. This was nearly the case in 2018, when the cost to repair them was vast.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 With sea levels predicted to rise by over 1m in the next 100 years, the area is at increasing rise from seawater flooding.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Seawater flooding threatens to flood agricultural land, inundate roads and footpaths, and kill trees and hedgerows in the floodplain.</a:t>
            </a:r>
          </a:p>
        </p:txBody>
      </p:sp>
      <p:pic>
        <p:nvPicPr>
          <p:cNvPr id="17" name="Picture 16" descr="Environment Agency submits final plans for Otter Valley project - GOV.UK">
            <a:extLst>
              <a:ext uri="{FF2B5EF4-FFF2-40B4-BE49-F238E27FC236}">
                <a16:creationId xmlns:a16="http://schemas.microsoft.com/office/drawing/2014/main" id="{5EE021EB-2DFA-4F3A-8A3D-E4AFEEBB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5" y="1179441"/>
            <a:ext cx="4478735" cy="29858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414867" y="4228636"/>
            <a:ext cx="440687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Credit: KOR Communications </a:t>
            </a:r>
            <a:endParaRPr lang="en-GB" sz="1200" dirty="0">
              <a:hlinkClick r:id="rId5"/>
            </a:endParaRPr>
          </a:p>
          <a:p>
            <a:r>
              <a:rPr lang="en-GB" sz="1200" dirty="0">
                <a:hlinkClick r:id="rId5"/>
              </a:rPr>
              <a:t>https://www.gov.uk/government/news/environment-agency-submits-final-plans-for-otter-valley-project</a:t>
            </a:r>
            <a:r>
              <a:rPr lang="en-GB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30B79-7A5B-482D-B277-02920DA1F277}"/>
              </a:ext>
            </a:extLst>
          </p:cNvPr>
          <p:cNvSpPr txBox="1"/>
          <p:nvPr/>
        </p:nvSpPr>
        <p:spPr>
          <a:xfrm>
            <a:off x="550069" y="1388498"/>
            <a:ext cx="216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Embankments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AF3B72-647D-423C-BC96-FE15334CC3D9}"/>
              </a:ext>
            </a:extLst>
          </p:cNvPr>
          <p:cNvCxnSpPr>
            <a:cxnSpLocks/>
          </p:cNvCxnSpPr>
          <p:nvPr/>
        </p:nvCxnSpPr>
        <p:spPr>
          <a:xfrm>
            <a:off x="1328737" y="1672423"/>
            <a:ext cx="0" cy="56753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AB7E27-29A5-4C9A-A001-270D8EE16E34}"/>
              </a:ext>
            </a:extLst>
          </p:cNvPr>
          <p:cNvCxnSpPr>
            <a:cxnSpLocks/>
          </p:cNvCxnSpPr>
          <p:nvPr/>
        </p:nvCxnSpPr>
        <p:spPr>
          <a:xfrm flipH="1">
            <a:off x="821531" y="1672423"/>
            <a:ext cx="309562" cy="84932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C7D6D-E9BB-5788-F3B4-02933CE6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The need for a sustainable solution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572000" y="1179441"/>
            <a:ext cx="4386263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This photo looks south towards the English Channel. Budleigh Salterton is to the right.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embankments (marked by a line of trees and hedges) split the floodplain into two.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To the left, the river meets the sea forming an estuary with mudflats and saltmarsh.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To the right, the land has been drained and improved for farming.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embankments are no longer fit for purpose. Climate change means that a long-term sustainable solution is needed to manage this stretch of coastline and the Lower Otter floodplain.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364861" y="4089841"/>
            <a:ext cx="440687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Credit: KOR Communications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B33889-F405-4EF8-946F-02CC9378D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14990"/>
          <a:stretch/>
        </p:blipFill>
        <p:spPr bwMode="auto">
          <a:xfrm>
            <a:off x="427765" y="1140783"/>
            <a:ext cx="4022791" cy="29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30B79-7A5B-482D-B277-02920DA1F277}"/>
              </a:ext>
            </a:extLst>
          </p:cNvPr>
          <p:cNvSpPr txBox="1"/>
          <p:nvPr/>
        </p:nvSpPr>
        <p:spPr>
          <a:xfrm>
            <a:off x="550069" y="1179441"/>
            <a:ext cx="216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Embankment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AF3B72-647D-423C-BC96-FE15334CC3D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632347" y="1548773"/>
            <a:ext cx="667941" cy="601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AB7E27-29A5-4C9A-A001-270D8EE16E34}"/>
              </a:ext>
            </a:extLst>
          </p:cNvPr>
          <p:cNvCxnSpPr>
            <a:cxnSpLocks/>
          </p:cNvCxnSpPr>
          <p:nvPr/>
        </p:nvCxnSpPr>
        <p:spPr>
          <a:xfrm flipH="1">
            <a:off x="1035845" y="1548773"/>
            <a:ext cx="95248" cy="1022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9D04B1-6B90-8B68-29BC-D0E6720B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Flooding 2018 – a sign of things to come?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43388" y="1179441"/>
            <a:ext cx="4714875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In March 2018, following a period of heavy rainfall, the River Otter burst its banks near Otterton.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Floodwaters surged across local roads disrupting transport communications in the area.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River Otter floods most years often cutting off the village of Otterton.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photo on the next slide shows the extent of flooding across the floodplain. Notice that the embankments are preventing water draining away at low tide!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In 2021, serious flooding caused road closures and inundated agricultural land.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8FC3B-C544-4B62-B1D8-6AFF49FC47D3}"/>
              </a:ext>
            </a:extLst>
          </p:cNvPr>
          <p:cNvSpPr/>
          <p:nvPr/>
        </p:nvSpPr>
        <p:spPr>
          <a:xfrm>
            <a:off x="449000" y="4627233"/>
            <a:ext cx="440687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hlinkClick r:id="rId4"/>
              </a:rPr>
              <a:t>https://www.exmouthjournal.co.uk/news/warning-to-motorists-as-roads-severely-flooded-near-exmouth-5780342</a:t>
            </a:r>
            <a:r>
              <a:rPr lang="en-GB" sz="1200" dirty="0"/>
              <a:t> </a:t>
            </a:r>
          </a:p>
        </p:txBody>
      </p:sp>
      <p:pic>
        <p:nvPicPr>
          <p:cNvPr id="13" name="Picture 12" descr="Flood warning near Exmouth and Otterton as River Otter bursts its banks |  Exmouth Journal">
            <a:extLst>
              <a:ext uri="{FF2B5EF4-FFF2-40B4-BE49-F238E27FC236}">
                <a16:creationId xmlns:a16="http://schemas.microsoft.com/office/drawing/2014/main" id="{82EA9ED4-DD3E-4E41-B1DA-E8CB88F0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" y="2909676"/>
            <a:ext cx="2987673" cy="16805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lood warning near Exmouth and Otterton as River Otter bursts its banks |  Exmouth Journal">
            <a:extLst>
              <a:ext uri="{FF2B5EF4-FFF2-40B4-BE49-F238E27FC236}">
                <a16:creationId xmlns:a16="http://schemas.microsoft.com/office/drawing/2014/main" id="{CFE0BDFF-EF6D-4BED-8E6A-0ECE2166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8" y="1108001"/>
            <a:ext cx="2987673" cy="16805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11AD13-BAAC-CB2B-E1DB-8B216C63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366"/>
            <a:ext cx="9168547" cy="4754828"/>
          </a:xfrm>
          <a:prstGeom prst="rect">
            <a:avLst/>
          </a:prstGeom>
        </p:spPr>
      </p:pic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75703A84-A556-40A4-806B-52A3844FE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86" y="327703"/>
            <a:ext cx="6511173" cy="4337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CA434-44D3-4533-B7FA-7F4098E65646}"/>
              </a:ext>
            </a:extLst>
          </p:cNvPr>
          <p:cNvSpPr txBox="1"/>
          <p:nvPr/>
        </p:nvSpPr>
        <p:spPr>
          <a:xfrm>
            <a:off x="1328686" y="4772025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Credit: KOR Communications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B77E9-9BDC-DC0E-0501-62D145B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Flooding damage to embankments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9" y="1179441"/>
            <a:ext cx="4293342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In March 2018, floodwaters surged across the lower Otter floodplain lapping the embankments.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photo shows damage caused by river erosion to Big Bank. Notice that part of the embankment has been completely washed away.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Further damage occurred during the 2021 floods.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With flooding likely to become more frequent and intense in the future, further embankment damage and breaching is inevitable.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This is a strong argument for adopting a more sustainable form of flood management.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5D9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346F0-0EBD-4F6D-AE63-5C6EE350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7" y="1193368"/>
            <a:ext cx="2656028" cy="3543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28920-46A4-8B17-74C9-D12DDB14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9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1825</Words>
  <Application>Microsoft Office PowerPoint</Application>
  <PresentationFormat>On-screen Show (16:9)</PresentationFormat>
  <Paragraphs>159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Creative Studio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Kendal Archer</cp:lastModifiedBy>
  <cp:revision>155</cp:revision>
  <cp:lastPrinted>2022-06-27T08:21:18Z</cp:lastPrinted>
  <dcterms:created xsi:type="dcterms:W3CDTF">2021-03-12T12:04:44Z</dcterms:created>
  <dcterms:modified xsi:type="dcterms:W3CDTF">2022-06-27T09:40:47Z</dcterms:modified>
</cp:coreProperties>
</file>